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8229600" cx="14630400"/>
  <p:notesSz cx="8229600" cy="14630400"/>
  <p:embeddedFontLst>
    <p:embeddedFont>
      <p:font typeface="Lora"/>
      <p:regular r:id="rId14"/>
      <p:bold r:id="rId15"/>
      <p:italic r:id="rId16"/>
      <p:boldItalic r:id="rId17"/>
    </p:embeddedFont>
    <p:embeddedFont>
      <p:font typeface="Open Sans"/>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2" roundtripDataSignature="AMtx7mhu3GwUIxEDlgLvrZG2FN8IiKA+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OpenSans-italic.fntdata"/><Relationship Id="rId11" Type="http://schemas.openxmlformats.org/officeDocument/2006/relationships/slide" Target="slides/slide7.xml"/><Relationship Id="rId22" Type="http://customschemas.google.com/relationships/presentationmetadata" Target="metadata"/><Relationship Id="rId10" Type="http://schemas.openxmlformats.org/officeDocument/2006/relationships/slide" Target="slides/slide6.xml"/><Relationship Id="rId21" Type="http://schemas.openxmlformats.org/officeDocument/2006/relationships/font" Target="fonts/OpenSans-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Lora-bold.fntdata"/><Relationship Id="rId14" Type="http://schemas.openxmlformats.org/officeDocument/2006/relationships/font" Target="fonts/Lora-regular.fntdata"/><Relationship Id="rId17" Type="http://schemas.openxmlformats.org/officeDocument/2006/relationships/font" Target="fonts/Lora-boldItalic.fntdata"/><Relationship Id="rId16" Type="http://schemas.openxmlformats.org/officeDocument/2006/relationships/font" Target="fonts/Lora-italic.fntdata"/><Relationship Id="rId5" Type="http://schemas.openxmlformats.org/officeDocument/2006/relationships/slide" Target="slides/slide1.xml"/><Relationship Id="rId19" Type="http://schemas.openxmlformats.org/officeDocument/2006/relationships/font" Target="fonts/OpenSans-bold.fntdata"/><Relationship Id="rId6" Type="http://schemas.openxmlformats.org/officeDocument/2006/relationships/slide" Target="slides/slide2.xml"/><Relationship Id="rId18" Type="http://schemas.openxmlformats.org/officeDocument/2006/relationships/font" Target="fonts/OpenSans-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ca"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16/j.csi.2016.02.005"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target.com/searchsoftwarequality/definition/agile-software-developmen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urweekmba.com/rational-unified-process/" TargetMode="External"/><Relationship Id="rId3" Type="http://schemas.openxmlformats.org/officeDocument/2006/relationships/hyperlink" Target="https://pmiuk.co.uk/mastering-rup-a-comprehensive-guide-to-phases-roles-and-best-practices/" TargetMode="External"/><Relationship Id="rId4" Type="http://schemas.openxmlformats.org/officeDocument/2006/relationships/hyperlink" Target="https://towardsdatascience.com/learning-curve-effect-on-the-global-variable-renewable-energy-deployment-73d1e28da390"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 name="Google Shape;3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 name="Google Shape;3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ca"/>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 name="Google Shape;4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26829"/>
              </a:lnSpc>
              <a:spcBef>
                <a:spcPts val="0"/>
              </a:spcBef>
              <a:spcAft>
                <a:spcPts val="0"/>
              </a:spcAft>
              <a:buNone/>
            </a:pPr>
            <a:r>
              <a:rPr lang="ca" sz="1000">
                <a:solidFill>
                  <a:srgbClr val="3A3630"/>
                </a:solidFill>
                <a:latin typeface="Open Sans"/>
                <a:ea typeface="Open Sans"/>
                <a:cs typeface="Open Sans"/>
                <a:sym typeface="Open Sans"/>
              </a:rPr>
              <a:t>Extra que no se si posar:</a:t>
            </a:r>
            <a:br>
              <a:rPr lang="ca" sz="1000">
                <a:solidFill>
                  <a:srgbClr val="3A3630"/>
                </a:solidFill>
                <a:latin typeface="Open Sans"/>
                <a:ea typeface="Open Sans"/>
                <a:cs typeface="Open Sans"/>
                <a:sym typeface="Open Sans"/>
              </a:rPr>
            </a:br>
            <a:r>
              <a:rPr lang="ca" sz="1000">
                <a:solidFill>
                  <a:srgbClr val="3A3630"/>
                </a:solidFill>
                <a:latin typeface="Open Sans"/>
                <a:ea typeface="Open Sans"/>
                <a:cs typeface="Open Sans"/>
                <a:sym typeface="Open Sans"/>
              </a:rPr>
              <a:t>- Només cobreix parcialment les activitats per crear l'arquitectura i no es consideren dissenys alternatius. Es millora un disseny inicial sense comparar altres opcions.</a:t>
            </a:r>
            <a:endParaRPr sz="1000">
              <a:solidFill>
                <a:srgbClr val="3A3630"/>
              </a:solidFill>
              <a:latin typeface="Open Sans"/>
              <a:ea typeface="Open Sans"/>
              <a:cs typeface="Open Sans"/>
              <a:sym typeface="Open Sans"/>
            </a:endParaRPr>
          </a:p>
          <a:p>
            <a:pPr indent="0" lvl="0" marL="0" rtl="0" algn="l">
              <a:lnSpc>
                <a:spcPct val="126829"/>
              </a:lnSpc>
              <a:spcBef>
                <a:spcPts val="0"/>
              </a:spcBef>
              <a:spcAft>
                <a:spcPts val="0"/>
              </a:spcAft>
              <a:buNone/>
            </a:pPr>
            <a:r>
              <a:rPr lang="ca" sz="1000">
                <a:solidFill>
                  <a:srgbClr val="3A3630"/>
                </a:solidFill>
                <a:latin typeface="Open Sans"/>
                <a:ea typeface="Open Sans"/>
                <a:cs typeface="Open Sans"/>
                <a:sym typeface="Open Sans"/>
              </a:rPr>
              <a:t>- La guia de procés no és gratuïta i manca orientació sobre com fer els diagrames.</a:t>
            </a:r>
            <a:endParaRPr sz="1000">
              <a:solidFill>
                <a:srgbClr val="3A3630"/>
              </a:solidFill>
              <a:latin typeface="Open Sans"/>
              <a:ea typeface="Open Sans"/>
              <a:cs typeface="Open Sans"/>
              <a:sym typeface="Open Sans"/>
            </a:endParaRPr>
          </a:p>
          <a:p>
            <a:pPr indent="0" lvl="0" marL="0" rtl="0" algn="l">
              <a:lnSpc>
                <a:spcPct val="126829"/>
              </a:lnSpc>
              <a:spcBef>
                <a:spcPts val="0"/>
              </a:spcBef>
              <a:spcAft>
                <a:spcPts val="0"/>
              </a:spcAft>
              <a:buNone/>
            </a:pPr>
            <a:r>
              <a:rPr lang="ca" sz="1000">
                <a:solidFill>
                  <a:srgbClr val="3A3630"/>
                </a:solidFill>
                <a:latin typeface="Open Sans"/>
                <a:ea typeface="Open Sans"/>
                <a:cs typeface="Open Sans"/>
                <a:sym typeface="Open Sans"/>
              </a:rPr>
              <a:t>- No es documenten les raons de les decisions de disseny, i els diagrames UML es poden interpretar de formes diferents.</a:t>
            </a:r>
            <a:endParaRPr sz="1000">
              <a:solidFill>
                <a:srgbClr val="3A3630"/>
              </a:solidFill>
              <a:latin typeface="Open Sans"/>
              <a:ea typeface="Open Sans"/>
              <a:cs typeface="Open Sans"/>
              <a:sym typeface="Open Sans"/>
            </a:endParaRPr>
          </a:p>
          <a:p>
            <a:pPr indent="0" lvl="0" marL="0" rtl="0" algn="l">
              <a:lnSpc>
                <a:spcPct val="126829"/>
              </a:lnSpc>
              <a:spcBef>
                <a:spcPts val="0"/>
              </a:spcBef>
              <a:spcAft>
                <a:spcPts val="0"/>
              </a:spcAft>
              <a:buNone/>
            </a:pPr>
            <a:r>
              <a:t/>
            </a:r>
            <a:endParaRPr sz="1000">
              <a:solidFill>
                <a:srgbClr val="3A3630"/>
              </a:solidFill>
              <a:latin typeface="Open Sans"/>
              <a:ea typeface="Open Sans"/>
              <a:cs typeface="Open Sans"/>
              <a:sym typeface="Open Sans"/>
            </a:endParaRPr>
          </a:p>
          <a:p>
            <a:pPr indent="0" lvl="0" marL="0" rtl="0" algn="l">
              <a:lnSpc>
                <a:spcPct val="126829"/>
              </a:lnSpc>
              <a:spcBef>
                <a:spcPts val="0"/>
              </a:spcBef>
              <a:spcAft>
                <a:spcPts val="0"/>
              </a:spcAft>
              <a:buNone/>
            </a:pPr>
            <a:r>
              <a:rPr lang="ca" sz="1000">
                <a:solidFill>
                  <a:srgbClr val="3A3630"/>
                </a:solidFill>
                <a:latin typeface="Open Sans"/>
                <a:ea typeface="Open Sans"/>
                <a:cs typeface="Open Sans"/>
                <a:sym typeface="Open Sans"/>
              </a:rPr>
              <a:t>Figueiredo, M. M., &amp; Santos, I. (2016). *Challenges in the use of Software Architecture in practice: A systematic literature review*. *Computer Standards &amp; Interfaces*, 45, 1-15. </a:t>
            </a:r>
            <a:r>
              <a:rPr lang="ca" sz="1000" u="sng">
                <a:solidFill>
                  <a:srgbClr val="3A3630"/>
                </a:solidFill>
                <a:latin typeface="Open Sans"/>
                <a:ea typeface="Open Sans"/>
                <a:cs typeface="Open Sans"/>
                <a:sym typeface="Open Sans"/>
                <a:hlinkClick r:id="rId2">
                  <a:extLst>
                    <a:ext uri="{A12FA001-AC4F-418D-AE19-62706E023703}">
                      <ahyp:hlinkClr val="tx"/>
                    </a:ext>
                  </a:extLst>
                </a:hlinkClick>
              </a:rPr>
              <a:t>https://doi.org/10.1016/j.csi.2016.02.005</a:t>
            </a:r>
            <a:endParaRPr sz="1000">
              <a:solidFill>
                <a:srgbClr val="3A3630"/>
              </a:solidFill>
              <a:latin typeface="Open Sans"/>
              <a:ea typeface="Open Sans"/>
              <a:cs typeface="Open Sans"/>
              <a:sym typeface="Open Sans"/>
            </a:endParaRPr>
          </a:p>
          <a:p>
            <a:pPr indent="0" lvl="0" marL="0" rtl="0" algn="l">
              <a:lnSpc>
                <a:spcPct val="126829"/>
              </a:lnSpc>
              <a:spcBef>
                <a:spcPts val="0"/>
              </a:spcBef>
              <a:spcAft>
                <a:spcPts val="0"/>
              </a:spcAft>
              <a:buNone/>
            </a:pPr>
            <a:br>
              <a:rPr lang="ca" sz="1000">
                <a:solidFill>
                  <a:srgbClr val="3A3630"/>
                </a:solidFill>
                <a:latin typeface="Open Sans"/>
                <a:ea typeface="Open Sans"/>
                <a:cs typeface="Open Sans"/>
                <a:sym typeface="Open Sans"/>
              </a:rPr>
            </a:br>
            <a:endParaRPr sz="1000">
              <a:solidFill>
                <a:srgbClr val="3A3630"/>
              </a:solidFill>
              <a:latin typeface="Open Sans"/>
              <a:ea typeface="Open Sans"/>
              <a:cs typeface="Open Sans"/>
              <a:sym typeface="Open Sans"/>
            </a:endParaRPr>
          </a:p>
        </p:txBody>
      </p:sp>
      <p:sp>
        <p:nvSpPr>
          <p:cNvPr id="46" name="Google Shape;4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ca"/>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30c6ff75fc4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g30c6ff75fc4_2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26829"/>
              </a:lnSpc>
              <a:spcBef>
                <a:spcPts val="0"/>
              </a:spcBef>
              <a:spcAft>
                <a:spcPts val="0"/>
              </a:spcAft>
              <a:buSzPts val="1100"/>
              <a:buNone/>
            </a:pPr>
            <a:r>
              <a:rPr b="1" lang="ca" sz="1000">
                <a:solidFill>
                  <a:srgbClr val="3A3630"/>
                </a:solidFill>
                <a:latin typeface="Open Sans"/>
                <a:ea typeface="Open Sans"/>
                <a:cs typeface="Open Sans"/>
                <a:sym typeface="Open Sans"/>
              </a:rPr>
              <a:t>https://www.martinfowler.com/articles/newMethodology.html</a:t>
            </a:r>
            <a:endParaRPr b="1" sz="1000">
              <a:solidFill>
                <a:srgbClr val="3A3630"/>
              </a:solidFill>
              <a:latin typeface="Open Sans"/>
              <a:ea typeface="Open Sans"/>
              <a:cs typeface="Open Sans"/>
              <a:sym typeface="Open Sans"/>
            </a:endParaRPr>
          </a:p>
          <a:p>
            <a:pPr indent="0" lvl="0" marL="0" rtl="0" algn="l">
              <a:lnSpc>
                <a:spcPct val="126829"/>
              </a:lnSpc>
              <a:spcBef>
                <a:spcPts val="0"/>
              </a:spcBef>
              <a:spcAft>
                <a:spcPts val="0"/>
              </a:spcAft>
              <a:buSzPts val="1100"/>
              <a:buNone/>
            </a:pPr>
            <a:r>
              <a:t/>
            </a:r>
            <a:endParaRPr b="1" sz="1000">
              <a:solidFill>
                <a:srgbClr val="3A3630"/>
              </a:solidFill>
              <a:latin typeface="Open Sans"/>
              <a:ea typeface="Open Sans"/>
              <a:cs typeface="Open Sans"/>
              <a:sym typeface="Open Sans"/>
            </a:endParaRPr>
          </a:p>
          <a:p>
            <a:pPr indent="0" lvl="0" marL="0" rtl="0" algn="l">
              <a:lnSpc>
                <a:spcPct val="126829"/>
              </a:lnSpc>
              <a:spcBef>
                <a:spcPts val="0"/>
              </a:spcBef>
              <a:spcAft>
                <a:spcPts val="0"/>
              </a:spcAft>
              <a:buClr>
                <a:schemeClr val="dk1"/>
              </a:buClr>
              <a:buSzPts val="1100"/>
              <a:buFont typeface="Arial"/>
              <a:buNone/>
            </a:pPr>
            <a:r>
              <a:rPr b="1" lang="ca" sz="1000">
                <a:solidFill>
                  <a:srgbClr val="3A3630"/>
                </a:solidFill>
                <a:latin typeface="Open Sans"/>
                <a:ea typeface="Open Sans"/>
                <a:cs typeface="Open Sans"/>
                <a:sym typeface="Open Sans"/>
              </a:rPr>
              <a:t>Moltes variants:</a:t>
            </a:r>
            <a:r>
              <a:rPr lang="ca" sz="1000">
                <a:solidFill>
                  <a:srgbClr val="3A3630"/>
                </a:solidFill>
                <a:latin typeface="Open Sans"/>
                <a:ea typeface="Open Sans"/>
                <a:cs typeface="Open Sans"/>
                <a:sym typeface="Open Sans"/>
              </a:rPr>
              <a:t> Segons Martin Fowler, ha pogut veure infinites definicions i variacions sobre la metodologia, anant des de mes semblant a waterfall fins a properes a Agil. Aixó resulta un inconvenient ja que al final RUP s’acaba convertint en un cajon de sastre per englobar practiques segons el equip, cas, management, etc.</a:t>
            </a:r>
            <a:endParaRPr/>
          </a:p>
        </p:txBody>
      </p:sp>
      <p:sp>
        <p:nvSpPr>
          <p:cNvPr id="54" name="Google Shape;54;g30c6ff75fc4_2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ca"/>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0c6ff75fc4_2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g30c6ff75fc4_2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26829"/>
              </a:lnSpc>
              <a:spcBef>
                <a:spcPts val="0"/>
              </a:spcBef>
              <a:spcAft>
                <a:spcPts val="0"/>
              </a:spcAft>
              <a:buClr>
                <a:schemeClr val="dk1"/>
              </a:buClr>
              <a:buSzPts val="1100"/>
              <a:buFont typeface="Arial"/>
              <a:buNone/>
            </a:pPr>
            <a:r>
              <a:rPr b="1" lang="ca" sz="1000">
                <a:solidFill>
                  <a:srgbClr val="3A3630"/>
                </a:solidFill>
                <a:latin typeface="Open Sans"/>
                <a:ea typeface="Open Sans"/>
                <a:cs typeface="Open Sans"/>
                <a:sym typeface="Open Sans"/>
              </a:rPr>
              <a:t>Poca participació dels stakeholders:</a:t>
            </a:r>
            <a:r>
              <a:rPr lang="ca" sz="1000">
                <a:solidFill>
                  <a:srgbClr val="3A3630"/>
                </a:solidFill>
                <a:latin typeface="Open Sans"/>
                <a:ea typeface="Open Sans"/>
                <a:cs typeface="Open Sans"/>
                <a:sym typeface="Open Sans"/>
              </a:rPr>
              <a:t> L’importància a recollir requisits es sobretot al principi, però la col·laboració amb els clients disminueix en les fases posteriors. Altres mètodes àgils fomenten una col·laboració constant amb els stakeholders per tal de integrar el feedback durant tot el desenvolupament.</a:t>
            </a:r>
            <a:endParaRPr/>
          </a:p>
        </p:txBody>
      </p:sp>
      <p:sp>
        <p:nvSpPr>
          <p:cNvPr id="69" name="Google Shape;69;g30c6ff75fc4_2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ca"/>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0c6ff75fc4_2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g30c6ff75fc4_2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26829"/>
              </a:lnSpc>
              <a:spcBef>
                <a:spcPts val="0"/>
              </a:spcBef>
              <a:spcAft>
                <a:spcPts val="0"/>
              </a:spcAft>
              <a:buSzPts val="1100"/>
              <a:buNone/>
            </a:pPr>
            <a:r>
              <a:rPr b="1" lang="ca" sz="1000">
                <a:solidFill>
                  <a:srgbClr val="3A3630"/>
                </a:solidFill>
                <a:latin typeface="Open Sans"/>
                <a:ea typeface="Open Sans"/>
                <a:cs typeface="Open Sans"/>
                <a:sym typeface="Open Sans"/>
              </a:rPr>
              <a:t>https://theagileblueprint.wordpress.com/2011/03/02/comparing-waterfall-and-rational-unified-process/</a:t>
            </a:r>
            <a:br>
              <a:rPr b="1" lang="ca" sz="1000">
                <a:solidFill>
                  <a:srgbClr val="3A3630"/>
                </a:solidFill>
                <a:latin typeface="Open Sans"/>
                <a:ea typeface="Open Sans"/>
                <a:cs typeface="Open Sans"/>
                <a:sym typeface="Open Sans"/>
              </a:rPr>
            </a:br>
            <a:r>
              <a:rPr b="1" lang="ca" sz="1000" u="sng">
                <a:solidFill>
                  <a:schemeClr val="hlink"/>
                </a:solidFill>
                <a:latin typeface="Open Sans"/>
                <a:ea typeface="Open Sans"/>
                <a:cs typeface="Open Sans"/>
                <a:sym typeface="Open Sans"/>
                <a:hlinkClick r:id="rId2"/>
              </a:rPr>
              <a:t>https://www.techtarget.com/searchsoftwarequality/definition/agile-software-development</a:t>
            </a:r>
            <a:endParaRPr b="1" sz="1000">
              <a:solidFill>
                <a:srgbClr val="3A3630"/>
              </a:solidFill>
              <a:latin typeface="Open Sans"/>
              <a:ea typeface="Open Sans"/>
              <a:cs typeface="Open Sans"/>
              <a:sym typeface="Open Sans"/>
            </a:endParaRPr>
          </a:p>
          <a:p>
            <a:pPr indent="0" lvl="0" marL="0" rtl="0" algn="l">
              <a:lnSpc>
                <a:spcPct val="126829"/>
              </a:lnSpc>
              <a:spcBef>
                <a:spcPts val="0"/>
              </a:spcBef>
              <a:spcAft>
                <a:spcPts val="0"/>
              </a:spcAft>
              <a:buClr>
                <a:schemeClr val="dk1"/>
              </a:buClr>
              <a:buSzPts val="1100"/>
              <a:buFont typeface="Arial"/>
              <a:buNone/>
            </a:pPr>
            <a:br>
              <a:rPr b="1" lang="ca" sz="1000">
                <a:solidFill>
                  <a:srgbClr val="3A3630"/>
                </a:solidFill>
                <a:latin typeface="Open Sans"/>
                <a:ea typeface="Open Sans"/>
                <a:cs typeface="Open Sans"/>
                <a:sym typeface="Open Sans"/>
              </a:rPr>
            </a:br>
            <a:r>
              <a:rPr b="1" lang="ca" sz="1000">
                <a:solidFill>
                  <a:srgbClr val="3A3630"/>
                </a:solidFill>
                <a:latin typeface="Open Sans"/>
                <a:ea typeface="Open Sans"/>
                <a:cs typeface="Open Sans"/>
                <a:sym typeface="Open Sans"/>
              </a:rPr>
              <a:t>Intensiu en recursos: </a:t>
            </a:r>
            <a:r>
              <a:rPr lang="ca" sz="1000">
                <a:solidFill>
                  <a:srgbClr val="3A3630"/>
                </a:solidFill>
                <a:latin typeface="Open Sans"/>
                <a:ea typeface="Open Sans"/>
                <a:cs typeface="Open Sans"/>
                <a:sym typeface="Open Sans"/>
              </a:rPr>
              <a:t>Requereix molta planificació i documentació al principi, cosa que consumeix temps i recursos. A diferència d'Agile, que prioritza iteracions ràpides i poca documentació, RUP se centra en recollir requisits i especificacions detallades, cosa que pot augmentar els costos i allargar els temps de desenvolupament. A més, RUP necessita equips més grans i especialitzats, augmentant encara més els recursos necessaris.</a:t>
            </a:r>
            <a:endParaRPr>
              <a:latin typeface="Open Sans"/>
              <a:ea typeface="Open Sans"/>
              <a:cs typeface="Open Sans"/>
              <a:sym typeface="Open Sans"/>
            </a:endParaRPr>
          </a:p>
        </p:txBody>
      </p:sp>
      <p:sp>
        <p:nvSpPr>
          <p:cNvPr id="84" name="Google Shape;84;g30c6ff75fc4_2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ca"/>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0ca56dd60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g30ca56dd60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26829"/>
              </a:lnSpc>
              <a:spcBef>
                <a:spcPts val="0"/>
              </a:spcBef>
              <a:spcAft>
                <a:spcPts val="0"/>
              </a:spcAft>
              <a:buSzPts val="1100"/>
              <a:buNone/>
            </a:pPr>
            <a:r>
              <a:rPr b="1" lang="ca" sz="1000">
                <a:solidFill>
                  <a:srgbClr val="3A3630"/>
                </a:solidFill>
                <a:latin typeface="Open Sans"/>
                <a:ea typeface="Open Sans"/>
                <a:cs typeface="Open Sans"/>
                <a:sym typeface="Open Sans"/>
              </a:rPr>
              <a:t>Fuente:</a:t>
            </a:r>
            <a:endParaRPr b="1" sz="1000">
              <a:solidFill>
                <a:srgbClr val="3A3630"/>
              </a:solidFill>
              <a:latin typeface="Open Sans"/>
              <a:ea typeface="Open Sans"/>
              <a:cs typeface="Open Sans"/>
              <a:sym typeface="Open Sans"/>
            </a:endParaRPr>
          </a:p>
          <a:p>
            <a:pPr indent="0" lvl="0" marL="0" rtl="0" algn="l">
              <a:lnSpc>
                <a:spcPct val="126829"/>
              </a:lnSpc>
              <a:spcBef>
                <a:spcPts val="0"/>
              </a:spcBef>
              <a:spcAft>
                <a:spcPts val="0"/>
              </a:spcAft>
              <a:buClr>
                <a:schemeClr val="dk1"/>
              </a:buClr>
              <a:buSzPts val="1100"/>
              <a:buFont typeface="Arial"/>
              <a:buNone/>
            </a:pPr>
            <a:r>
              <a:rPr b="1" lang="ca" sz="1000" u="sng">
                <a:solidFill>
                  <a:schemeClr val="hlink"/>
                </a:solidFill>
                <a:latin typeface="Open Sans"/>
                <a:ea typeface="Open Sans"/>
                <a:cs typeface="Open Sans"/>
                <a:sym typeface="Open Sans"/>
                <a:hlinkClick r:id="rId2"/>
              </a:rPr>
              <a:t>https://fourweekmba.com/rational-unified-process/</a:t>
            </a:r>
            <a:endParaRPr b="1" sz="1000">
              <a:solidFill>
                <a:srgbClr val="3A3630"/>
              </a:solidFill>
              <a:latin typeface="Open Sans"/>
              <a:ea typeface="Open Sans"/>
              <a:cs typeface="Open Sans"/>
              <a:sym typeface="Open Sans"/>
            </a:endParaRPr>
          </a:p>
          <a:p>
            <a:pPr indent="0" lvl="0" marL="0" rtl="0" algn="l">
              <a:lnSpc>
                <a:spcPct val="126829"/>
              </a:lnSpc>
              <a:spcBef>
                <a:spcPts val="0"/>
              </a:spcBef>
              <a:spcAft>
                <a:spcPts val="0"/>
              </a:spcAft>
              <a:buClr>
                <a:schemeClr val="dk1"/>
              </a:buClr>
              <a:buSzPts val="1100"/>
              <a:buFont typeface="Arial"/>
              <a:buNone/>
            </a:pPr>
            <a:r>
              <a:rPr b="1" lang="ca" sz="1000" u="sng">
                <a:solidFill>
                  <a:schemeClr val="hlink"/>
                </a:solidFill>
                <a:latin typeface="Open Sans"/>
                <a:ea typeface="Open Sans"/>
                <a:cs typeface="Open Sans"/>
                <a:sym typeface="Open Sans"/>
                <a:hlinkClick r:id="rId3"/>
              </a:rPr>
              <a:t>https://pmiuk.co.uk/mastering-rup-a-comprehensive-guide-to-phases-roles-and-best-practices/</a:t>
            </a:r>
            <a:endParaRPr b="1" sz="1000">
              <a:solidFill>
                <a:srgbClr val="3A3630"/>
              </a:solidFill>
              <a:latin typeface="Open Sans"/>
              <a:ea typeface="Open Sans"/>
              <a:cs typeface="Open Sans"/>
              <a:sym typeface="Open Sans"/>
            </a:endParaRPr>
          </a:p>
          <a:p>
            <a:pPr indent="0" lvl="0" marL="0" rtl="0" algn="l">
              <a:lnSpc>
                <a:spcPct val="126829"/>
              </a:lnSpc>
              <a:spcBef>
                <a:spcPts val="0"/>
              </a:spcBef>
              <a:spcAft>
                <a:spcPts val="0"/>
              </a:spcAft>
              <a:buClr>
                <a:schemeClr val="dk1"/>
              </a:buClr>
              <a:buSzPts val="1100"/>
              <a:buFont typeface="Arial"/>
              <a:buNone/>
            </a:pPr>
            <a:r>
              <a:rPr b="1" lang="ca" sz="1000" u="sng">
                <a:solidFill>
                  <a:schemeClr val="hlink"/>
                </a:solidFill>
                <a:latin typeface="Open Sans"/>
                <a:ea typeface="Open Sans"/>
                <a:cs typeface="Open Sans"/>
                <a:sym typeface="Open Sans"/>
                <a:hlinkClick r:id="rId4"/>
              </a:rPr>
              <a:t>https://towardsdatascience.com/learning-curve-effect-on-the-global-variable-renewable-energy-deployment-73d1e28da390</a:t>
            </a:r>
            <a:r>
              <a:rPr b="1" lang="ca" sz="1000">
                <a:solidFill>
                  <a:srgbClr val="3A3630"/>
                </a:solidFill>
                <a:latin typeface="Open Sans"/>
                <a:ea typeface="Open Sans"/>
                <a:cs typeface="Open Sans"/>
                <a:sym typeface="Open Sans"/>
              </a:rPr>
              <a:t> (imatge)</a:t>
            </a:r>
            <a:endParaRPr b="1" sz="1000">
              <a:solidFill>
                <a:srgbClr val="3A3630"/>
              </a:solidFill>
              <a:latin typeface="Open Sans"/>
              <a:ea typeface="Open Sans"/>
              <a:cs typeface="Open Sans"/>
              <a:sym typeface="Open Sans"/>
            </a:endParaRPr>
          </a:p>
          <a:p>
            <a:pPr indent="0" lvl="0" marL="0" rtl="0" algn="l">
              <a:lnSpc>
                <a:spcPct val="126829"/>
              </a:lnSpc>
              <a:spcBef>
                <a:spcPts val="0"/>
              </a:spcBef>
              <a:spcAft>
                <a:spcPts val="0"/>
              </a:spcAft>
              <a:buClr>
                <a:schemeClr val="dk1"/>
              </a:buClr>
              <a:buSzPts val="1100"/>
              <a:buFont typeface="Arial"/>
              <a:buNone/>
            </a:pPr>
            <a:r>
              <a:t/>
            </a:r>
            <a:endParaRPr b="1" sz="1000">
              <a:solidFill>
                <a:srgbClr val="3A3630"/>
              </a:solidFill>
              <a:latin typeface="Open Sans"/>
              <a:ea typeface="Open Sans"/>
              <a:cs typeface="Open Sans"/>
              <a:sym typeface="Open Sans"/>
            </a:endParaRPr>
          </a:p>
        </p:txBody>
      </p:sp>
      <p:sp>
        <p:nvSpPr>
          <p:cNvPr id="96" name="Google Shape;96;g30ca56dd608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ca"/>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0ca56dd608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g30ca56dd608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26829"/>
              </a:lnSpc>
              <a:spcBef>
                <a:spcPts val="0"/>
              </a:spcBef>
              <a:spcAft>
                <a:spcPts val="0"/>
              </a:spcAft>
              <a:buClr>
                <a:schemeClr val="dk1"/>
              </a:buClr>
              <a:buSzPts val="1100"/>
              <a:buFont typeface="Arial"/>
              <a:buNone/>
            </a:pPr>
            <a:r>
              <a:t/>
            </a:r>
            <a:endParaRPr/>
          </a:p>
        </p:txBody>
      </p:sp>
      <p:sp>
        <p:nvSpPr>
          <p:cNvPr id="108" name="Google Shape;108;g30ca56dd608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ca"/>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0ca56dd608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30ca56dd608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26829"/>
              </a:lnSpc>
              <a:spcBef>
                <a:spcPts val="0"/>
              </a:spcBef>
              <a:spcAft>
                <a:spcPts val="0"/>
              </a:spcAft>
              <a:buClr>
                <a:schemeClr val="dk1"/>
              </a:buClr>
              <a:buSzPts val="1100"/>
              <a:buFont typeface="Arial"/>
              <a:buNone/>
            </a:pPr>
            <a:r>
              <a:t/>
            </a:r>
            <a:endParaRPr/>
          </a:p>
        </p:txBody>
      </p:sp>
      <p:sp>
        <p:nvSpPr>
          <p:cNvPr id="121" name="Google Shape;121;g30ca56dd608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ca"/>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0dfe11d21b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g30dfe11d21b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26829"/>
              </a:lnSpc>
              <a:spcBef>
                <a:spcPts val="0"/>
              </a:spcBef>
              <a:spcAft>
                <a:spcPts val="0"/>
              </a:spcAft>
              <a:buClr>
                <a:schemeClr val="dk1"/>
              </a:buClr>
              <a:buSzPts val="1100"/>
              <a:buFont typeface="Arial"/>
              <a:buNone/>
            </a:pPr>
            <a:r>
              <a:t/>
            </a:r>
            <a:endParaRPr/>
          </a:p>
        </p:txBody>
      </p:sp>
      <p:sp>
        <p:nvSpPr>
          <p:cNvPr id="132" name="Google Shape;132;g30dfe11d21b_0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ca"/>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8"/>
          <p:cNvSpPr/>
          <p:nvPr/>
        </p:nvSpPr>
        <p:spPr>
          <a:xfrm>
            <a:off x="0" y="0"/>
            <a:ext cx="14630400" cy="8229600"/>
          </a:xfrm>
          <a:prstGeom prst="rect">
            <a:avLst/>
          </a:prstGeom>
          <a:solidFill>
            <a:srgbClr val="F2E4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8"/>
          <p:cNvSpPr/>
          <p:nvPr/>
        </p:nvSpPr>
        <p:spPr>
          <a:xfrm>
            <a:off x="0" y="0"/>
            <a:ext cx="14630400" cy="8229600"/>
          </a:xfrm>
          <a:prstGeom prst="rect">
            <a:avLst/>
          </a:prstGeom>
          <a:solidFill>
            <a:srgbClr val="FEF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9"/>
          <p:cNvSpPr/>
          <p:nvPr/>
        </p:nvSpPr>
        <p:spPr>
          <a:xfrm>
            <a:off x="0" y="0"/>
            <a:ext cx="14630400" cy="8229600"/>
          </a:xfrm>
          <a:prstGeom prst="rect">
            <a:avLst/>
          </a:prstGeom>
          <a:solidFill>
            <a:srgbClr val="F2E4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9"/>
          <p:cNvSpPr/>
          <p:nvPr/>
        </p:nvSpPr>
        <p:spPr>
          <a:xfrm>
            <a:off x="0" y="0"/>
            <a:ext cx="14630400" cy="8229600"/>
          </a:xfrm>
          <a:prstGeom prst="rect">
            <a:avLst/>
          </a:prstGeom>
          <a:solidFill>
            <a:srgbClr val="FEF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10"/>
          <p:cNvSpPr/>
          <p:nvPr/>
        </p:nvSpPr>
        <p:spPr>
          <a:xfrm>
            <a:off x="0" y="0"/>
            <a:ext cx="14630400" cy="8229600"/>
          </a:xfrm>
          <a:prstGeom prst="rect">
            <a:avLst/>
          </a:prstGeom>
          <a:solidFill>
            <a:srgbClr val="F2E4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0"/>
          <p:cNvSpPr/>
          <p:nvPr/>
        </p:nvSpPr>
        <p:spPr>
          <a:xfrm>
            <a:off x="0" y="0"/>
            <a:ext cx="14630400" cy="8229600"/>
          </a:xfrm>
          <a:prstGeom prst="rect">
            <a:avLst/>
          </a:prstGeom>
          <a:solidFill>
            <a:srgbClr val="FEF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11"/>
          <p:cNvSpPr/>
          <p:nvPr/>
        </p:nvSpPr>
        <p:spPr>
          <a:xfrm>
            <a:off x="0" y="0"/>
            <a:ext cx="14630400" cy="8229600"/>
          </a:xfrm>
          <a:prstGeom prst="rect">
            <a:avLst/>
          </a:prstGeom>
          <a:solidFill>
            <a:srgbClr val="F2E4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1"/>
          <p:cNvSpPr/>
          <p:nvPr/>
        </p:nvSpPr>
        <p:spPr>
          <a:xfrm>
            <a:off x="0" y="0"/>
            <a:ext cx="14630400" cy="8229600"/>
          </a:xfrm>
          <a:prstGeom prst="rect">
            <a:avLst/>
          </a:prstGeom>
          <a:solidFill>
            <a:srgbClr val="FEF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12"/>
          <p:cNvSpPr/>
          <p:nvPr/>
        </p:nvSpPr>
        <p:spPr>
          <a:xfrm>
            <a:off x="0" y="0"/>
            <a:ext cx="14630400" cy="8229600"/>
          </a:xfrm>
          <a:prstGeom prst="rect">
            <a:avLst/>
          </a:prstGeom>
          <a:solidFill>
            <a:srgbClr val="F2E4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2"/>
          <p:cNvSpPr/>
          <p:nvPr/>
        </p:nvSpPr>
        <p:spPr>
          <a:xfrm>
            <a:off x="0" y="0"/>
            <a:ext cx="14630400" cy="8229600"/>
          </a:xfrm>
          <a:prstGeom prst="rect">
            <a:avLst/>
          </a:prstGeom>
          <a:solidFill>
            <a:srgbClr val="FEF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1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13"/>
          <p:cNvSpPr/>
          <p:nvPr/>
        </p:nvSpPr>
        <p:spPr>
          <a:xfrm>
            <a:off x="0" y="0"/>
            <a:ext cx="14630400" cy="8229600"/>
          </a:xfrm>
          <a:prstGeom prst="rect">
            <a:avLst/>
          </a:prstGeom>
          <a:solidFill>
            <a:srgbClr val="F2E4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3"/>
          <p:cNvSpPr/>
          <p:nvPr/>
        </p:nvSpPr>
        <p:spPr>
          <a:xfrm>
            <a:off x="0" y="0"/>
            <a:ext cx="14630400" cy="8229600"/>
          </a:xfrm>
          <a:prstGeom prst="rect">
            <a:avLst/>
          </a:prstGeom>
          <a:solidFill>
            <a:srgbClr val="FEF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1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34" name="Shape 3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16.png"/><Relationship Id="rId7" Type="http://schemas.openxmlformats.org/officeDocument/2006/relationships/image" Target="../media/image13.png"/><Relationship Id="rId8"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hyperlink" Target="https://fourweekmba.com/rational-unified-process/" TargetMode="External"/><Relationship Id="rId10" Type="http://schemas.openxmlformats.org/officeDocument/2006/relationships/hyperlink" Target="https://www.martinfowler.com/articles/newMethodology.html" TargetMode="External"/><Relationship Id="rId9" Type="http://schemas.openxmlformats.org/officeDocument/2006/relationships/hyperlink" Target="https://theagileblueprint.wordpress.com/2011/03/02/comparing-waterfall-and-rational-unified-process/" TargetMode="External"/><Relationship Id="rId5" Type="http://schemas.openxmlformats.org/officeDocument/2006/relationships/hyperlink" Target="https://pmiuk.co.uk/mastering-rup-a-comprehensive-guide-to-phases-roles-and-best-practices/" TargetMode="External"/><Relationship Id="rId6" Type="http://schemas.openxmlformats.org/officeDocument/2006/relationships/hyperlink" Target="https://www.scruminc.com/how-to-fail-with-rational-unified/" TargetMode="External"/><Relationship Id="rId7" Type="http://schemas.openxmlformats.org/officeDocument/2006/relationships/hyperlink" Target="https://towardsdatascience.com/learning-curve-effect-on-the-global-variable-renewable-energy-deployment-73d1e28da390" TargetMode="External"/><Relationship Id="rId8" Type="http://schemas.openxmlformats.org/officeDocument/2006/relationships/hyperlink" Target="https://www.methodsandtools.com/archive/archive.php?id=32"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pic>
        <p:nvPicPr>
          <p:cNvPr descr="preencoded.png" id="40" name="Google Shape;40;p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41" name="Google Shape;41;p1"/>
          <p:cNvSpPr/>
          <p:nvPr/>
        </p:nvSpPr>
        <p:spPr>
          <a:xfrm>
            <a:off x="5956825" y="2171700"/>
            <a:ext cx="8408700" cy="3886200"/>
          </a:xfrm>
          <a:prstGeom prst="rect">
            <a:avLst/>
          </a:prstGeom>
          <a:noFill/>
          <a:ln>
            <a:noFill/>
          </a:ln>
        </p:spPr>
        <p:txBody>
          <a:bodyPr anchorCtr="0" anchor="t" bIns="0" lIns="0" spcFirstLastPara="1" rIns="0" wrap="square" tIns="0">
            <a:noAutofit/>
          </a:bodyPr>
          <a:lstStyle/>
          <a:p>
            <a:pPr indent="0" lvl="0" marL="0" marR="0" rtl="0" algn="l">
              <a:lnSpc>
                <a:spcPct val="125409"/>
              </a:lnSpc>
              <a:spcBef>
                <a:spcPts val="0"/>
              </a:spcBef>
              <a:spcAft>
                <a:spcPts val="0"/>
              </a:spcAft>
              <a:buClr>
                <a:srgbClr val="38512F"/>
              </a:buClr>
              <a:buSzPts val="6100"/>
              <a:buFont typeface="Lora"/>
              <a:buNone/>
            </a:pPr>
            <a:r>
              <a:rPr b="0" i="0" lang="ca" sz="6100" u="none" cap="none" strike="noStrike">
                <a:solidFill>
                  <a:srgbClr val="38512F"/>
                </a:solidFill>
                <a:latin typeface="Lora"/>
                <a:ea typeface="Lora"/>
                <a:cs typeface="Lora"/>
                <a:sym typeface="Lora"/>
              </a:rPr>
              <a:t>Crítica a la metodologia de desenvolupament UP o RUP</a:t>
            </a:r>
            <a:endParaRPr b="0" i="0" sz="6100" u="none" cap="none" strike="noStrike"/>
          </a:p>
        </p:txBody>
      </p:sp>
      <p:pic>
        <p:nvPicPr>
          <p:cNvPr id="42" name="Google Shape;42;p1"/>
          <p:cNvPicPr preferRelativeResize="0"/>
          <p:nvPr/>
        </p:nvPicPr>
        <p:blipFill>
          <a:blip r:embed="rId4">
            <a:alphaModFix/>
          </a:blip>
          <a:stretch>
            <a:fillRect/>
          </a:stretch>
        </p:blipFill>
        <p:spPr>
          <a:xfrm>
            <a:off x="12402225" y="7775981"/>
            <a:ext cx="2152650" cy="371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2"/>
          <p:cNvSpPr/>
          <p:nvPr/>
        </p:nvSpPr>
        <p:spPr>
          <a:xfrm>
            <a:off x="787500" y="792774"/>
            <a:ext cx="13055400" cy="74040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38512F"/>
              </a:buClr>
              <a:buSzPts val="4150"/>
              <a:buFont typeface="Lora"/>
              <a:buNone/>
            </a:pPr>
            <a:r>
              <a:rPr lang="ca" sz="4150">
                <a:solidFill>
                  <a:srgbClr val="38512F"/>
                </a:solidFill>
                <a:latin typeface="Lora"/>
                <a:ea typeface="Lora"/>
                <a:cs typeface="Lora"/>
                <a:sym typeface="Lora"/>
              </a:rPr>
              <a:t>Index</a:t>
            </a:r>
            <a:endParaRPr b="0" i="0" sz="4150" u="none" cap="none" strike="noStrike"/>
          </a:p>
        </p:txBody>
      </p:sp>
      <p:sp>
        <p:nvSpPr>
          <p:cNvPr id="49" name="Google Shape;49;p2"/>
          <p:cNvSpPr/>
          <p:nvPr/>
        </p:nvSpPr>
        <p:spPr>
          <a:xfrm>
            <a:off x="787500" y="1946175"/>
            <a:ext cx="10231500" cy="5441700"/>
          </a:xfrm>
          <a:prstGeom prst="rect">
            <a:avLst/>
          </a:prstGeom>
          <a:noFill/>
          <a:ln>
            <a:noFill/>
          </a:ln>
        </p:spPr>
        <p:txBody>
          <a:bodyPr anchorCtr="0" anchor="t" bIns="0" lIns="0" spcFirstLastPara="1" rIns="0" wrap="square" tIns="0">
            <a:noAutofit/>
          </a:bodyPr>
          <a:lstStyle/>
          <a:p>
            <a:pPr indent="-434975" lvl="0" marL="457200" marR="0" rtl="0" algn="l">
              <a:lnSpc>
                <a:spcPct val="126829"/>
              </a:lnSpc>
              <a:spcBef>
                <a:spcPts val="0"/>
              </a:spcBef>
              <a:spcAft>
                <a:spcPts val="0"/>
              </a:spcAft>
              <a:buClr>
                <a:srgbClr val="3A3630"/>
              </a:buClr>
              <a:buSzPts val="3250"/>
              <a:buFont typeface="Lora"/>
              <a:buChar char="●"/>
            </a:pPr>
            <a:r>
              <a:rPr lang="ca" sz="3250">
                <a:solidFill>
                  <a:srgbClr val="3A3630"/>
                </a:solidFill>
                <a:latin typeface="Lora"/>
                <a:ea typeface="Lora"/>
                <a:cs typeface="Lora"/>
                <a:sym typeface="Lora"/>
              </a:rPr>
              <a:t>Moltes variants</a:t>
            </a:r>
            <a:endParaRPr sz="3250">
              <a:solidFill>
                <a:srgbClr val="3A3630"/>
              </a:solidFill>
              <a:latin typeface="Lora"/>
              <a:ea typeface="Lora"/>
              <a:cs typeface="Lora"/>
              <a:sym typeface="Lora"/>
            </a:endParaRPr>
          </a:p>
          <a:p>
            <a:pPr indent="-434975" lvl="0" marL="457200" rtl="0" algn="l">
              <a:lnSpc>
                <a:spcPct val="126829"/>
              </a:lnSpc>
              <a:spcBef>
                <a:spcPts val="0"/>
              </a:spcBef>
              <a:spcAft>
                <a:spcPts val="0"/>
              </a:spcAft>
              <a:buClr>
                <a:srgbClr val="3A3630"/>
              </a:buClr>
              <a:buSzPts val="3250"/>
              <a:buFont typeface="Lora"/>
              <a:buChar char="●"/>
            </a:pPr>
            <a:r>
              <a:rPr lang="ca" sz="3250">
                <a:solidFill>
                  <a:srgbClr val="3A3630"/>
                </a:solidFill>
                <a:latin typeface="Lora"/>
                <a:ea typeface="Lora"/>
                <a:cs typeface="Lora"/>
                <a:sym typeface="Lora"/>
              </a:rPr>
              <a:t>Participació no continua dels `stakeholders`</a:t>
            </a:r>
            <a:endParaRPr sz="3250">
              <a:solidFill>
                <a:schemeClr val="dk1"/>
              </a:solidFill>
            </a:endParaRPr>
          </a:p>
          <a:p>
            <a:pPr indent="-434975" lvl="0" marL="457200" rtl="0" algn="l">
              <a:lnSpc>
                <a:spcPct val="126829"/>
              </a:lnSpc>
              <a:spcBef>
                <a:spcPts val="0"/>
              </a:spcBef>
              <a:spcAft>
                <a:spcPts val="0"/>
              </a:spcAft>
              <a:buClr>
                <a:srgbClr val="3A3630"/>
              </a:buClr>
              <a:buSzPts val="3250"/>
              <a:buFont typeface="Lora"/>
              <a:buChar char="●"/>
            </a:pPr>
            <a:r>
              <a:rPr lang="ca" sz="3250">
                <a:solidFill>
                  <a:srgbClr val="3A3630"/>
                </a:solidFill>
                <a:latin typeface="Lora"/>
                <a:ea typeface="Lora"/>
                <a:cs typeface="Lora"/>
                <a:sym typeface="Lora"/>
              </a:rPr>
              <a:t>Intensiu en recursos</a:t>
            </a:r>
            <a:endParaRPr sz="3250">
              <a:solidFill>
                <a:schemeClr val="dk1"/>
              </a:solidFill>
            </a:endParaRPr>
          </a:p>
          <a:p>
            <a:pPr indent="-434975" lvl="0" marL="457200" rtl="0" algn="l">
              <a:lnSpc>
                <a:spcPct val="126829"/>
              </a:lnSpc>
              <a:spcBef>
                <a:spcPts val="0"/>
              </a:spcBef>
              <a:spcAft>
                <a:spcPts val="0"/>
              </a:spcAft>
              <a:buClr>
                <a:srgbClr val="3A3630"/>
              </a:buClr>
              <a:buSzPts val="3250"/>
              <a:buFont typeface="Lora"/>
              <a:buChar char="●"/>
            </a:pPr>
            <a:r>
              <a:rPr lang="ca" sz="3250">
                <a:solidFill>
                  <a:srgbClr val="3A3630"/>
                </a:solidFill>
                <a:latin typeface="Lora"/>
                <a:ea typeface="Lora"/>
                <a:cs typeface="Lora"/>
                <a:sym typeface="Lora"/>
              </a:rPr>
              <a:t>Curva d'aprenentatge pronunciada</a:t>
            </a:r>
            <a:endParaRPr sz="3250">
              <a:solidFill>
                <a:schemeClr val="dk1"/>
              </a:solidFill>
            </a:endParaRPr>
          </a:p>
          <a:p>
            <a:pPr indent="-434975" lvl="0" marL="457200" rtl="0" algn="l">
              <a:lnSpc>
                <a:spcPct val="126829"/>
              </a:lnSpc>
              <a:spcBef>
                <a:spcPts val="0"/>
              </a:spcBef>
              <a:spcAft>
                <a:spcPts val="0"/>
              </a:spcAft>
              <a:buClr>
                <a:srgbClr val="3A3630"/>
              </a:buClr>
              <a:buSzPts val="3250"/>
              <a:buFont typeface="Lora"/>
              <a:buChar char="●"/>
            </a:pPr>
            <a:r>
              <a:rPr lang="ca" sz="3250">
                <a:solidFill>
                  <a:srgbClr val="3A3630"/>
                </a:solidFill>
                <a:latin typeface="Lora"/>
                <a:ea typeface="Lora"/>
                <a:cs typeface="Lora"/>
                <a:sym typeface="Lora"/>
              </a:rPr>
              <a:t>No apte per projectes petits o poc estructurats</a:t>
            </a:r>
            <a:endParaRPr sz="3250">
              <a:solidFill>
                <a:schemeClr val="dk1"/>
              </a:solidFill>
            </a:endParaRPr>
          </a:p>
          <a:p>
            <a:pPr indent="-434975" lvl="0" marL="457200" rtl="0" algn="l">
              <a:lnSpc>
                <a:spcPct val="126829"/>
              </a:lnSpc>
              <a:spcBef>
                <a:spcPts val="0"/>
              </a:spcBef>
              <a:spcAft>
                <a:spcPts val="0"/>
              </a:spcAft>
              <a:buClr>
                <a:srgbClr val="3A3630"/>
              </a:buClr>
              <a:buSzPts val="3250"/>
              <a:buFont typeface="Lora"/>
              <a:buChar char="●"/>
            </a:pPr>
            <a:r>
              <a:rPr lang="ca" sz="3250">
                <a:solidFill>
                  <a:srgbClr val="3A3630"/>
                </a:solidFill>
                <a:latin typeface="Lora"/>
                <a:ea typeface="Lora"/>
                <a:cs typeface="Lora"/>
                <a:sym typeface="Lora"/>
              </a:rPr>
              <a:t>Iteracions llargues</a:t>
            </a:r>
            <a:endParaRPr sz="3250">
              <a:solidFill>
                <a:srgbClr val="3A3630"/>
              </a:solidFill>
              <a:latin typeface="Lora"/>
              <a:ea typeface="Lora"/>
              <a:cs typeface="Lora"/>
              <a:sym typeface="Lora"/>
            </a:endParaRPr>
          </a:p>
          <a:p>
            <a:pPr indent="-434975" lvl="0" marL="457200" rtl="0" algn="l">
              <a:lnSpc>
                <a:spcPct val="126829"/>
              </a:lnSpc>
              <a:spcBef>
                <a:spcPts val="0"/>
              </a:spcBef>
              <a:spcAft>
                <a:spcPts val="0"/>
              </a:spcAft>
              <a:buClr>
                <a:srgbClr val="3A3630"/>
              </a:buClr>
              <a:buSzPts val="3250"/>
              <a:buFont typeface="Lora"/>
              <a:buChar char="●"/>
            </a:pPr>
            <a:r>
              <a:rPr lang="ca" sz="3250">
                <a:solidFill>
                  <a:srgbClr val="3A3630"/>
                </a:solidFill>
                <a:latin typeface="Lora"/>
                <a:ea typeface="Lora"/>
                <a:cs typeface="Lora"/>
                <a:sym typeface="Lora"/>
              </a:rPr>
              <a:t>Conclusions</a:t>
            </a:r>
            <a:endParaRPr sz="3250">
              <a:solidFill>
                <a:srgbClr val="3A3630"/>
              </a:solidFill>
              <a:latin typeface="Lora"/>
              <a:ea typeface="Lora"/>
              <a:cs typeface="Lora"/>
              <a:sym typeface="Lora"/>
            </a:endParaRPr>
          </a:p>
          <a:p>
            <a:pPr indent="0" lvl="0" marL="0" marR="0" rtl="0" algn="l">
              <a:lnSpc>
                <a:spcPct val="126829"/>
              </a:lnSpc>
              <a:spcBef>
                <a:spcPts val="0"/>
              </a:spcBef>
              <a:spcAft>
                <a:spcPts val="0"/>
              </a:spcAft>
              <a:buClr>
                <a:srgbClr val="3A3630"/>
              </a:buClr>
              <a:buSzPts val="2050"/>
              <a:buFont typeface="Lora"/>
              <a:buNone/>
            </a:pPr>
            <a:r>
              <a:t/>
            </a:r>
            <a:endParaRPr sz="2050">
              <a:solidFill>
                <a:srgbClr val="3A3630"/>
              </a:solidFill>
              <a:latin typeface="Lora"/>
              <a:ea typeface="Lora"/>
              <a:cs typeface="Lora"/>
              <a:sym typeface="Lora"/>
            </a:endParaRPr>
          </a:p>
        </p:txBody>
      </p:sp>
      <p:pic>
        <p:nvPicPr>
          <p:cNvPr id="50" name="Google Shape;50;p2"/>
          <p:cNvPicPr preferRelativeResize="0"/>
          <p:nvPr/>
        </p:nvPicPr>
        <p:blipFill>
          <a:blip r:embed="rId3">
            <a:alphaModFix/>
          </a:blip>
          <a:stretch>
            <a:fillRect/>
          </a:stretch>
        </p:blipFill>
        <p:spPr>
          <a:xfrm>
            <a:off x="12402225" y="7775981"/>
            <a:ext cx="2152650" cy="371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id="56" name="Google Shape;56;g30c6ff75fc4_2_6"/>
          <p:cNvPicPr preferRelativeResize="0"/>
          <p:nvPr/>
        </p:nvPicPr>
        <p:blipFill>
          <a:blip r:embed="rId3">
            <a:alphaModFix/>
          </a:blip>
          <a:stretch>
            <a:fillRect/>
          </a:stretch>
        </p:blipFill>
        <p:spPr>
          <a:xfrm>
            <a:off x="12402225" y="7775981"/>
            <a:ext cx="2152650" cy="371475"/>
          </a:xfrm>
          <a:prstGeom prst="rect">
            <a:avLst/>
          </a:prstGeom>
          <a:noFill/>
          <a:ln>
            <a:noFill/>
          </a:ln>
        </p:spPr>
      </p:pic>
      <p:pic>
        <p:nvPicPr>
          <p:cNvPr id="57" name="Google Shape;57;g30c6ff75fc4_2_6"/>
          <p:cNvPicPr preferRelativeResize="0"/>
          <p:nvPr/>
        </p:nvPicPr>
        <p:blipFill>
          <a:blip r:embed="rId4">
            <a:alphaModFix/>
          </a:blip>
          <a:stretch>
            <a:fillRect/>
          </a:stretch>
        </p:blipFill>
        <p:spPr>
          <a:xfrm flipH="1">
            <a:off x="2317150" y="5422374"/>
            <a:ext cx="2062625" cy="2068525"/>
          </a:xfrm>
          <a:prstGeom prst="rect">
            <a:avLst/>
          </a:prstGeom>
          <a:noFill/>
          <a:ln>
            <a:noFill/>
          </a:ln>
        </p:spPr>
      </p:pic>
      <p:pic>
        <p:nvPicPr>
          <p:cNvPr id="58" name="Google Shape;58;g30c6ff75fc4_2_6"/>
          <p:cNvPicPr preferRelativeResize="0"/>
          <p:nvPr/>
        </p:nvPicPr>
        <p:blipFill>
          <a:blip r:embed="rId5">
            <a:alphaModFix/>
          </a:blip>
          <a:stretch>
            <a:fillRect/>
          </a:stretch>
        </p:blipFill>
        <p:spPr>
          <a:xfrm>
            <a:off x="5387075" y="5908925"/>
            <a:ext cx="1577475" cy="1581975"/>
          </a:xfrm>
          <a:prstGeom prst="rect">
            <a:avLst/>
          </a:prstGeom>
          <a:noFill/>
          <a:ln>
            <a:noFill/>
          </a:ln>
        </p:spPr>
      </p:pic>
      <p:pic>
        <p:nvPicPr>
          <p:cNvPr id="59" name="Google Shape;59;g30c6ff75fc4_2_6"/>
          <p:cNvPicPr preferRelativeResize="0"/>
          <p:nvPr/>
        </p:nvPicPr>
        <p:blipFill>
          <a:blip r:embed="rId5">
            <a:alphaModFix/>
          </a:blip>
          <a:stretch>
            <a:fillRect/>
          </a:stretch>
        </p:blipFill>
        <p:spPr>
          <a:xfrm>
            <a:off x="8424575" y="3840399"/>
            <a:ext cx="2062625" cy="2068525"/>
          </a:xfrm>
          <a:prstGeom prst="rect">
            <a:avLst/>
          </a:prstGeom>
          <a:noFill/>
          <a:ln>
            <a:noFill/>
          </a:ln>
        </p:spPr>
      </p:pic>
      <p:sp>
        <p:nvSpPr>
          <p:cNvPr id="60" name="Google Shape;60;g30c6ff75fc4_2_6"/>
          <p:cNvSpPr/>
          <p:nvPr/>
        </p:nvSpPr>
        <p:spPr>
          <a:xfrm>
            <a:off x="5991605" y="1055783"/>
            <a:ext cx="2647200" cy="330900"/>
          </a:xfrm>
          <a:prstGeom prst="rect">
            <a:avLst/>
          </a:prstGeom>
          <a:noFill/>
          <a:ln>
            <a:noFill/>
          </a:ln>
        </p:spPr>
        <p:txBody>
          <a:bodyPr anchorCtr="0" anchor="t" bIns="0" lIns="0" spcFirstLastPara="1" rIns="0" wrap="square" tIns="0">
            <a:noAutofit/>
          </a:bodyPr>
          <a:lstStyle/>
          <a:p>
            <a:pPr indent="0" lvl="0" marL="0" marR="0" rtl="0" algn="ctr">
              <a:lnSpc>
                <a:spcPct val="126829"/>
              </a:lnSpc>
              <a:spcBef>
                <a:spcPts val="0"/>
              </a:spcBef>
              <a:spcAft>
                <a:spcPts val="0"/>
              </a:spcAft>
              <a:buClr>
                <a:srgbClr val="3A3630"/>
              </a:buClr>
              <a:buSzPts val="2050"/>
              <a:buFont typeface="Lora"/>
              <a:buNone/>
            </a:pPr>
            <a:r>
              <a:rPr b="1" lang="ca" sz="2600">
                <a:solidFill>
                  <a:srgbClr val="3A3630"/>
                </a:solidFill>
                <a:latin typeface="Lora"/>
                <a:ea typeface="Lora"/>
                <a:cs typeface="Lora"/>
                <a:sym typeface="Lora"/>
              </a:rPr>
              <a:t>Moltes variants</a:t>
            </a:r>
            <a:endParaRPr b="1" i="0" sz="2600" u="none" cap="none" strike="noStrike"/>
          </a:p>
        </p:txBody>
      </p:sp>
      <p:pic>
        <p:nvPicPr>
          <p:cNvPr id="61" name="Google Shape;61;g30c6ff75fc4_2_6"/>
          <p:cNvPicPr preferRelativeResize="0"/>
          <p:nvPr/>
        </p:nvPicPr>
        <p:blipFill>
          <a:blip r:embed="rId6">
            <a:alphaModFix/>
          </a:blip>
          <a:stretch>
            <a:fillRect/>
          </a:stretch>
        </p:blipFill>
        <p:spPr>
          <a:xfrm>
            <a:off x="7971850" y="5665649"/>
            <a:ext cx="2062625" cy="2068525"/>
          </a:xfrm>
          <a:prstGeom prst="rect">
            <a:avLst/>
          </a:prstGeom>
          <a:noFill/>
          <a:ln>
            <a:noFill/>
          </a:ln>
        </p:spPr>
      </p:pic>
      <p:pic>
        <p:nvPicPr>
          <p:cNvPr id="62" name="Google Shape;62;g30c6ff75fc4_2_6"/>
          <p:cNvPicPr preferRelativeResize="0"/>
          <p:nvPr/>
        </p:nvPicPr>
        <p:blipFill>
          <a:blip r:embed="rId7">
            <a:alphaModFix/>
          </a:blip>
          <a:stretch>
            <a:fillRect/>
          </a:stretch>
        </p:blipFill>
        <p:spPr>
          <a:xfrm>
            <a:off x="3760850" y="3965799"/>
            <a:ext cx="2062625" cy="2068525"/>
          </a:xfrm>
          <a:prstGeom prst="rect">
            <a:avLst/>
          </a:prstGeom>
          <a:noFill/>
          <a:ln>
            <a:noFill/>
          </a:ln>
        </p:spPr>
      </p:pic>
      <p:pic>
        <p:nvPicPr>
          <p:cNvPr id="63" name="Google Shape;63;g30c6ff75fc4_2_6"/>
          <p:cNvPicPr preferRelativeResize="0"/>
          <p:nvPr/>
        </p:nvPicPr>
        <p:blipFill>
          <a:blip r:embed="rId8">
            <a:alphaModFix/>
          </a:blip>
          <a:stretch>
            <a:fillRect/>
          </a:stretch>
        </p:blipFill>
        <p:spPr>
          <a:xfrm flipH="1">
            <a:off x="6056561" y="2842396"/>
            <a:ext cx="2259338" cy="2265827"/>
          </a:xfrm>
          <a:prstGeom prst="rect">
            <a:avLst/>
          </a:prstGeom>
          <a:noFill/>
          <a:ln>
            <a:noFill/>
          </a:ln>
        </p:spPr>
      </p:pic>
      <p:sp>
        <p:nvSpPr>
          <p:cNvPr id="64" name="Google Shape;64;g30c6ff75fc4_2_6"/>
          <p:cNvSpPr txBox="1"/>
          <p:nvPr/>
        </p:nvSpPr>
        <p:spPr>
          <a:xfrm>
            <a:off x="4194450" y="1681025"/>
            <a:ext cx="62415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ca" sz="1600"/>
              <a:t>RUP is a very large collection of practices and is really a process framework rather than a process.</a:t>
            </a:r>
            <a:endParaRPr i="1" sz="1600"/>
          </a:p>
          <a:p>
            <a:pPr indent="-330200" lvl="0" marL="457200" rtl="0" algn="ctr">
              <a:spcBef>
                <a:spcPts val="0"/>
              </a:spcBef>
              <a:spcAft>
                <a:spcPts val="0"/>
              </a:spcAft>
              <a:buSzPts val="1600"/>
              <a:buChar char="-"/>
            </a:pPr>
            <a:r>
              <a:rPr i="1" lang="ca" sz="1600"/>
              <a:t>Martin Fowler</a:t>
            </a:r>
            <a:endParaRPr i="1" sz="1600"/>
          </a:p>
        </p:txBody>
      </p:sp>
      <p:sp>
        <p:nvSpPr>
          <p:cNvPr id="65" name="Google Shape;65;g30c6ff75fc4_2_6"/>
          <p:cNvSpPr txBox="1"/>
          <p:nvPr/>
        </p:nvSpPr>
        <p:spPr>
          <a:xfrm>
            <a:off x="10749625" y="4799963"/>
            <a:ext cx="35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a:t>&lt;- martin fowler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5000" fill="hold"/>
                                        <p:tgtEl>
                                          <p:spTgt spid="59"/>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g30c6ff75fc4_2_18"/>
          <p:cNvPicPr preferRelativeResize="0"/>
          <p:nvPr/>
        </p:nvPicPr>
        <p:blipFill>
          <a:blip r:embed="rId3">
            <a:alphaModFix/>
          </a:blip>
          <a:stretch>
            <a:fillRect/>
          </a:stretch>
        </p:blipFill>
        <p:spPr>
          <a:xfrm>
            <a:off x="12402225" y="7775981"/>
            <a:ext cx="2152650" cy="371475"/>
          </a:xfrm>
          <a:prstGeom prst="rect">
            <a:avLst/>
          </a:prstGeom>
          <a:noFill/>
          <a:ln>
            <a:noFill/>
          </a:ln>
        </p:spPr>
      </p:pic>
      <p:sp>
        <p:nvSpPr>
          <p:cNvPr id="72" name="Google Shape;72;g30c6ff75fc4_2_18"/>
          <p:cNvSpPr/>
          <p:nvPr/>
        </p:nvSpPr>
        <p:spPr>
          <a:xfrm>
            <a:off x="5305050" y="695125"/>
            <a:ext cx="4020300" cy="869700"/>
          </a:xfrm>
          <a:prstGeom prst="rect">
            <a:avLst/>
          </a:prstGeom>
          <a:noFill/>
          <a:ln>
            <a:noFill/>
          </a:ln>
        </p:spPr>
        <p:txBody>
          <a:bodyPr anchorCtr="0" anchor="t" bIns="0" lIns="0" spcFirstLastPara="1" rIns="0" wrap="square" tIns="0">
            <a:noAutofit/>
          </a:bodyPr>
          <a:lstStyle/>
          <a:p>
            <a:pPr indent="0" lvl="0" marL="0" marR="0" rtl="0" algn="ctr">
              <a:lnSpc>
                <a:spcPct val="126829"/>
              </a:lnSpc>
              <a:spcBef>
                <a:spcPts val="0"/>
              </a:spcBef>
              <a:spcAft>
                <a:spcPts val="0"/>
              </a:spcAft>
              <a:buClr>
                <a:srgbClr val="3A3630"/>
              </a:buClr>
              <a:buSzPts val="2050"/>
              <a:buFont typeface="Lora"/>
              <a:buNone/>
            </a:pPr>
            <a:r>
              <a:rPr b="1" lang="ca" sz="2150">
                <a:solidFill>
                  <a:srgbClr val="3A3630"/>
                </a:solidFill>
                <a:latin typeface="Lora"/>
                <a:ea typeface="Lora"/>
                <a:cs typeface="Lora"/>
                <a:sym typeface="Lora"/>
              </a:rPr>
              <a:t>Menys participació de</a:t>
            </a:r>
            <a:r>
              <a:rPr b="1" lang="ca" sz="2150">
                <a:solidFill>
                  <a:srgbClr val="3A3630"/>
                </a:solidFill>
                <a:latin typeface="Lora"/>
                <a:ea typeface="Lora"/>
                <a:cs typeface="Lora"/>
                <a:sym typeface="Lora"/>
              </a:rPr>
              <a:t> `stakeholders`</a:t>
            </a:r>
            <a:endParaRPr b="1" i="0" sz="2150" u="none" cap="none" strike="noStrike"/>
          </a:p>
        </p:txBody>
      </p:sp>
      <p:pic>
        <p:nvPicPr>
          <p:cNvPr id="73" name="Google Shape;73;g30c6ff75fc4_2_18"/>
          <p:cNvPicPr preferRelativeResize="0"/>
          <p:nvPr/>
        </p:nvPicPr>
        <p:blipFill rotWithShape="1">
          <a:blip r:embed="rId4">
            <a:alphaModFix/>
          </a:blip>
          <a:srcRect b="45498" l="0" r="0" t="0"/>
          <a:stretch/>
        </p:blipFill>
        <p:spPr>
          <a:xfrm>
            <a:off x="2963850" y="1662625"/>
            <a:ext cx="8702725" cy="2555600"/>
          </a:xfrm>
          <a:prstGeom prst="rect">
            <a:avLst/>
          </a:prstGeom>
          <a:noFill/>
          <a:ln>
            <a:noFill/>
          </a:ln>
        </p:spPr>
      </p:pic>
      <p:sp>
        <p:nvSpPr>
          <p:cNvPr id="74" name="Google Shape;74;g30c6ff75fc4_2_18"/>
          <p:cNvSpPr/>
          <p:nvPr/>
        </p:nvSpPr>
        <p:spPr>
          <a:xfrm>
            <a:off x="4531050" y="3220875"/>
            <a:ext cx="3265800" cy="518700"/>
          </a:xfrm>
          <a:prstGeom prst="rect">
            <a:avLst/>
          </a:prstGeom>
          <a:noFill/>
          <a:ln cap="flat" cmpd="sng" w="76200">
            <a:solidFill>
              <a:srgbClr val="3A36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p>
        </p:txBody>
      </p:sp>
      <p:sp>
        <p:nvSpPr>
          <p:cNvPr id="75" name="Google Shape;75;g30c6ff75fc4_2_18"/>
          <p:cNvSpPr/>
          <p:nvPr/>
        </p:nvSpPr>
        <p:spPr>
          <a:xfrm>
            <a:off x="7796850" y="3220875"/>
            <a:ext cx="3537900" cy="518700"/>
          </a:xfrm>
          <a:prstGeom prst="rect">
            <a:avLst/>
          </a:prstGeom>
          <a:noFill/>
          <a:ln cap="flat" cmpd="sng" w="76200">
            <a:solidFill>
              <a:srgbClr val="3A36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p>
        </p:txBody>
      </p:sp>
      <p:pic>
        <p:nvPicPr>
          <p:cNvPr id="76" name="Google Shape;76;g30c6ff75fc4_2_18"/>
          <p:cNvPicPr preferRelativeResize="0"/>
          <p:nvPr/>
        </p:nvPicPr>
        <p:blipFill>
          <a:blip r:embed="rId5">
            <a:alphaModFix/>
          </a:blip>
          <a:stretch>
            <a:fillRect/>
          </a:stretch>
        </p:blipFill>
        <p:spPr>
          <a:xfrm>
            <a:off x="3513250" y="5572275"/>
            <a:ext cx="1110350" cy="1110350"/>
          </a:xfrm>
          <a:prstGeom prst="rect">
            <a:avLst/>
          </a:prstGeom>
          <a:noFill/>
          <a:ln>
            <a:noFill/>
          </a:ln>
        </p:spPr>
      </p:pic>
      <p:cxnSp>
        <p:nvCxnSpPr>
          <p:cNvPr id="77" name="Google Shape;77;g30c6ff75fc4_2_18"/>
          <p:cNvCxnSpPr>
            <a:stCxn id="74" idx="2"/>
            <a:endCxn id="76" idx="0"/>
          </p:cNvCxnSpPr>
          <p:nvPr/>
        </p:nvCxnSpPr>
        <p:spPr>
          <a:xfrm flipH="1">
            <a:off x="4068450" y="3739575"/>
            <a:ext cx="2095500" cy="1832700"/>
          </a:xfrm>
          <a:prstGeom prst="straightConnector1">
            <a:avLst/>
          </a:prstGeom>
          <a:noFill/>
          <a:ln cap="flat" cmpd="sng" w="28575">
            <a:solidFill>
              <a:schemeClr val="dk2"/>
            </a:solidFill>
            <a:prstDash val="solid"/>
            <a:round/>
            <a:headEnd len="med" w="med" type="none"/>
            <a:tailEnd len="med" w="med" type="none"/>
          </a:ln>
        </p:spPr>
      </p:cxnSp>
      <p:cxnSp>
        <p:nvCxnSpPr>
          <p:cNvPr id="78" name="Google Shape;78;g30c6ff75fc4_2_18"/>
          <p:cNvCxnSpPr>
            <a:stCxn id="75" idx="2"/>
            <a:endCxn id="79" idx="0"/>
          </p:cNvCxnSpPr>
          <p:nvPr/>
        </p:nvCxnSpPr>
        <p:spPr>
          <a:xfrm>
            <a:off x="9565800" y="3739575"/>
            <a:ext cx="1500900" cy="1832700"/>
          </a:xfrm>
          <a:prstGeom prst="straightConnector1">
            <a:avLst/>
          </a:prstGeom>
          <a:noFill/>
          <a:ln cap="flat" cmpd="sng" w="28575">
            <a:solidFill>
              <a:schemeClr val="dk2"/>
            </a:solidFill>
            <a:prstDash val="solid"/>
            <a:round/>
            <a:headEnd len="med" w="med" type="none"/>
            <a:tailEnd len="med" w="med" type="none"/>
          </a:ln>
        </p:spPr>
      </p:cxnSp>
      <p:pic>
        <p:nvPicPr>
          <p:cNvPr id="79" name="Google Shape;79;g30c6ff75fc4_2_18"/>
          <p:cNvPicPr preferRelativeResize="0"/>
          <p:nvPr/>
        </p:nvPicPr>
        <p:blipFill>
          <a:blip r:embed="rId6">
            <a:alphaModFix/>
          </a:blip>
          <a:stretch>
            <a:fillRect/>
          </a:stretch>
        </p:blipFill>
        <p:spPr>
          <a:xfrm>
            <a:off x="10466800" y="5572151"/>
            <a:ext cx="1199776" cy="1396099"/>
          </a:xfrm>
          <a:prstGeom prst="rect">
            <a:avLst/>
          </a:prstGeom>
          <a:noFill/>
          <a:ln>
            <a:noFill/>
          </a:ln>
        </p:spPr>
      </p:pic>
      <p:sp>
        <p:nvSpPr>
          <p:cNvPr id="80" name="Google Shape;80;g30c6ff75fc4_2_18"/>
          <p:cNvSpPr txBox="1"/>
          <p:nvPr/>
        </p:nvSpPr>
        <p:spPr>
          <a:xfrm>
            <a:off x="6858050" y="5987150"/>
            <a:ext cx="137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a:t>(stakeholders)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30c6ff75fc4_2_23"/>
          <p:cNvSpPr/>
          <p:nvPr/>
        </p:nvSpPr>
        <p:spPr>
          <a:xfrm>
            <a:off x="5297704" y="1038500"/>
            <a:ext cx="4035000" cy="330900"/>
          </a:xfrm>
          <a:prstGeom prst="rect">
            <a:avLst/>
          </a:prstGeom>
          <a:noFill/>
          <a:ln>
            <a:noFill/>
          </a:ln>
        </p:spPr>
        <p:txBody>
          <a:bodyPr anchorCtr="0" anchor="t" bIns="0" lIns="0" spcFirstLastPara="1" rIns="0" wrap="square" tIns="0">
            <a:noAutofit/>
          </a:bodyPr>
          <a:lstStyle/>
          <a:p>
            <a:pPr indent="0" lvl="0" marL="0" marR="0" rtl="0" algn="ctr">
              <a:lnSpc>
                <a:spcPct val="126829"/>
              </a:lnSpc>
              <a:spcBef>
                <a:spcPts val="0"/>
              </a:spcBef>
              <a:spcAft>
                <a:spcPts val="0"/>
              </a:spcAft>
              <a:buClr>
                <a:srgbClr val="3A3630"/>
              </a:buClr>
              <a:buSzPts val="2050"/>
              <a:buFont typeface="Lora"/>
              <a:buNone/>
            </a:pPr>
            <a:r>
              <a:rPr b="1" lang="ca" sz="2600">
                <a:solidFill>
                  <a:srgbClr val="3A3630"/>
                </a:solidFill>
                <a:latin typeface="Lora"/>
                <a:ea typeface="Lora"/>
                <a:cs typeface="Lora"/>
                <a:sym typeface="Lora"/>
              </a:rPr>
              <a:t>Intensiu en recursos</a:t>
            </a:r>
            <a:endParaRPr b="1" sz="2600">
              <a:solidFill>
                <a:srgbClr val="3A3630"/>
              </a:solidFill>
              <a:latin typeface="Lora"/>
              <a:ea typeface="Lora"/>
              <a:cs typeface="Lora"/>
              <a:sym typeface="Lora"/>
            </a:endParaRPr>
          </a:p>
        </p:txBody>
      </p:sp>
      <p:pic>
        <p:nvPicPr>
          <p:cNvPr id="87" name="Google Shape;87;g30c6ff75fc4_2_23"/>
          <p:cNvPicPr preferRelativeResize="0"/>
          <p:nvPr/>
        </p:nvPicPr>
        <p:blipFill>
          <a:blip r:embed="rId3">
            <a:alphaModFix/>
          </a:blip>
          <a:stretch>
            <a:fillRect/>
          </a:stretch>
        </p:blipFill>
        <p:spPr>
          <a:xfrm>
            <a:off x="12477750" y="7824106"/>
            <a:ext cx="2152650" cy="371475"/>
          </a:xfrm>
          <a:prstGeom prst="rect">
            <a:avLst/>
          </a:prstGeom>
          <a:noFill/>
          <a:ln>
            <a:noFill/>
          </a:ln>
        </p:spPr>
      </p:pic>
      <p:sp>
        <p:nvSpPr>
          <p:cNvPr id="88" name="Google Shape;88;g30c6ff75fc4_2_23"/>
          <p:cNvSpPr txBox="1"/>
          <p:nvPr/>
        </p:nvSpPr>
        <p:spPr>
          <a:xfrm>
            <a:off x="4668588" y="2315975"/>
            <a:ext cx="4572000" cy="457200"/>
          </a:xfrm>
          <a:prstGeom prst="rect">
            <a:avLst/>
          </a:prstGeom>
          <a:noFill/>
          <a:ln>
            <a:noFill/>
          </a:ln>
        </p:spPr>
        <p:txBody>
          <a:bodyPr anchorCtr="0" anchor="t" bIns="91425" lIns="91425" spcFirstLastPara="1" rIns="91425" wrap="square" tIns="91425">
            <a:noAutofit/>
          </a:bodyPr>
          <a:lstStyle/>
          <a:p>
            <a:pPr indent="0" lvl="0" marL="0" marR="0" rtl="0" algn="ctr">
              <a:lnSpc>
                <a:spcPct val="162162"/>
              </a:lnSpc>
              <a:spcBef>
                <a:spcPts val="0"/>
              </a:spcBef>
              <a:spcAft>
                <a:spcPts val="0"/>
              </a:spcAft>
              <a:buNone/>
            </a:pPr>
            <a:r>
              <a:rPr lang="ca" sz="1850">
                <a:solidFill>
                  <a:srgbClr val="3A3630"/>
                </a:solidFill>
              </a:rPr>
              <a:t>Recollida de requisits detallada.</a:t>
            </a:r>
            <a:endParaRPr/>
          </a:p>
          <a:p>
            <a:pPr indent="0" lvl="0" marL="0" rtl="0" algn="ctr">
              <a:spcBef>
                <a:spcPts val="0"/>
              </a:spcBef>
              <a:spcAft>
                <a:spcPts val="0"/>
              </a:spcAft>
              <a:buNone/>
            </a:pPr>
            <a:r>
              <a:t/>
            </a:r>
            <a:endParaRPr/>
          </a:p>
        </p:txBody>
      </p:sp>
      <p:sp>
        <p:nvSpPr>
          <p:cNvPr id="89" name="Google Shape;89;g30c6ff75fc4_2_23"/>
          <p:cNvSpPr txBox="1"/>
          <p:nvPr/>
        </p:nvSpPr>
        <p:spPr>
          <a:xfrm>
            <a:off x="1676025" y="3248300"/>
            <a:ext cx="4572000" cy="457200"/>
          </a:xfrm>
          <a:prstGeom prst="rect">
            <a:avLst/>
          </a:prstGeom>
          <a:noFill/>
          <a:ln>
            <a:noFill/>
          </a:ln>
        </p:spPr>
        <p:txBody>
          <a:bodyPr anchorCtr="0" anchor="t" bIns="91425" lIns="91425" spcFirstLastPara="1" rIns="91425" wrap="square" tIns="91425">
            <a:noAutofit/>
          </a:bodyPr>
          <a:lstStyle/>
          <a:p>
            <a:pPr indent="0" lvl="0" marL="0" marR="0" rtl="0" algn="ctr">
              <a:lnSpc>
                <a:spcPct val="162162"/>
              </a:lnSpc>
              <a:spcBef>
                <a:spcPts val="0"/>
              </a:spcBef>
              <a:spcAft>
                <a:spcPts val="0"/>
              </a:spcAft>
              <a:buNone/>
            </a:pPr>
            <a:r>
              <a:rPr lang="ca" sz="1850">
                <a:solidFill>
                  <a:srgbClr val="3A3630"/>
                </a:solidFill>
              </a:rPr>
              <a:t>Necessita equips grans.  </a:t>
            </a:r>
            <a:endParaRPr/>
          </a:p>
        </p:txBody>
      </p:sp>
      <p:sp>
        <p:nvSpPr>
          <p:cNvPr id="90" name="Google Shape;90;g30c6ff75fc4_2_23"/>
          <p:cNvSpPr txBox="1"/>
          <p:nvPr/>
        </p:nvSpPr>
        <p:spPr>
          <a:xfrm>
            <a:off x="8265888" y="3248300"/>
            <a:ext cx="4572000" cy="457200"/>
          </a:xfrm>
          <a:prstGeom prst="rect">
            <a:avLst/>
          </a:prstGeom>
          <a:noFill/>
          <a:ln>
            <a:noFill/>
          </a:ln>
        </p:spPr>
        <p:txBody>
          <a:bodyPr anchorCtr="0" anchor="t" bIns="91425" lIns="91425" spcFirstLastPara="1" rIns="91425" wrap="square" tIns="91425">
            <a:noAutofit/>
          </a:bodyPr>
          <a:lstStyle/>
          <a:p>
            <a:pPr indent="0" lvl="0" marL="0" marR="0" rtl="0" algn="ctr">
              <a:lnSpc>
                <a:spcPct val="162162"/>
              </a:lnSpc>
              <a:spcBef>
                <a:spcPts val="0"/>
              </a:spcBef>
              <a:spcAft>
                <a:spcPts val="0"/>
              </a:spcAft>
              <a:buNone/>
            </a:pPr>
            <a:r>
              <a:rPr lang="ca" sz="1850">
                <a:solidFill>
                  <a:srgbClr val="3A3630"/>
                </a:solidFill>
              </a:rPr>
              <a:t>Molta documentació.</a:t>
            </a:r>
            <a:endParaRPr/>
          </a:p>
        </p:txBody>
      </p:sp>
      <p:sp>
        <p:nvSpPr>
          <p:cNvPr id="91" name="Google Shape;91;g30c6ff75fc4_2_23"/>
          <p:cNvSpPr txBox="1"/>
          <p:nvPr/>
        </p:nvSpPr>
        <p:spPr>
          <a:xfrm>
            <a:off x="8173800" y="5661288"/>
            <a:ext cx="4572000" cy="457200"/>
          </a:xfrm>
          <a:prstGeom prst="rect">
            <a:avLst/>
          </a:prstGeom>
          <a:noFill/>
          <a:ln>
            <a:noFill/>
          </a:ln>
        </p:spPr>
        <p:txBody>
          <a:bodyPr anchorCtr="0" anchor="t" bIns="91425" lIns="91425" spcFirstLastPara="1" rIns="91425" wrap="square" tIns="91425">
            <a:noAutofit/>
          </a:bodyPr>
          <a:lstStyle/>
          <a:p>
            <a:pPr indent="0" lvl="0" marL="0" marR="0" rtl="0" algn="ctr">
              <a:lnSpc>
                <a:spcPct val="162162"/>
              </a:lnSpc>
              <a:spcBef>
                <a:spcPts val="0"/>
              </a:spcBef>
              <a:spcAft>
                <a:spcPts val="0"/>
              </a:spcAft>
              <a:buNone/>
            </a:pPr>
            <a:r>
              <a:rPr lang="ca" sz="1850">
                <a:solidFill>
                  <a:srgbClr val="3A3630"/>
                </a:solidFill>
              </a:rPr>
              <a:t>Augment de costos i temps.</a:t>
            </a:r>
            <a:endParaRPr/>
          </a:p>
        </p:txBody>
      </p:sp>
      <p:sp>
        <p:nvSpPr>
          <p:cNvPr id="92" name="Google Shape;92;g30c6ff75fc4_2_23"/>
          <p:cNvSpPr txBox="1"/>
          <p:nvPr/>
        </p:nvSpPr>
        <p:spPr>
          <a:xfrm>
            <a:off x="1676025" y="5661300"/>
            <a:ext cx="45720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1850">
                <a:solidFill>
                  <a:srgbClr val="3A3630"/>
                </a:solidFill>
              </a:rPr>
              <a:t>Planificació s’ha considerat</a:t>
            </a:r>
            <a:endParaRPr sz="1850">
              <a:solidFill>
                <a:srgbClr val="3A3630"/>
              </a:solidFill>
            </a:endParaRPr>
          </a:p>
          <a:p>
            <a:pPr indent="0" lvl="0" marL="0" rtl="0" algn="ctr">
              <a:spcBef>
                <a:spcPts val="0"/>
              </a:spcBef>
              <a:spcAft>
                <a:spcPts val="0"/>
              </a:spcAft>
              <a:buNone/>
            </a:pPr>
            <a:r>
              <a:rPr lang="ca" sz="1850">
                <a:solidFill>
                  <a:srgbClr val="3A3630"/>
                </a:solidFill>
              </a:rPr>
              <a:t>un tant complexe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g30ca56dd608_0_0"/>
          <p:cNvPicPr preferRelativeResize="0"/>
          <p:nvPr/>
        </p:nvPicPr>
        <p:blipFill>
          <a:blip r:embed="rId3">
            <a:alphaModFix/>
          </a:blip>
          <a:stretch>
            <a:fillRect/>
          </a:stretch>
        </p:blipFill>
        <p:spPr>
          <a:xfrm>
            <a:off x="12402225" y="7775981"/>
            <a:ext cx="2152650" cy="371475"/>
          </a:xfrm>
          <a:prstGeom prst="rect">
            <a:avLst/>
          </a:prstGeom>
          <a:noFill/>
          <a:ln>
            <a:noFill/>
          </a:ln>
        </p:spPr>
      </p:pic>
      <p:sp>
        <p:nvSpPr>
          <p:cNvPr id="99" name="Google Shape;99;g30ca56dd608_0_0"/>
          <p:cNvSpPr/>
          <p:nvPr/>
        </p:nvSpPr>
        <p:spPr>
          <a:xfrm>
            <a:off x="5305050" y="695125"/>
            <a:ext cx="4020300" cy="869700"/>
          </a:xfrm>
          <a:prstGeom prst="rect">
            <a:avLst/>
          </a:prstGeom>
          <a:noFill/>
          <a:ln>
            <a:noFill/>
          </a:ln>
        </p:spPr>
        <p:txBody>
          <a:bodyPr anchorCtr="0" anchor="t" bIns="0" lIns="0" spcFirstLastPara="1" rIns="0" wrap="square" tIns="0">
            <a:noAutofit/>
          </a:bodyPr>
          <a:lstStyle/>
          <a:p>
            <a:pPr indent="0" lvl="0" marL="0" rtl="0" algn="ctr">
              <a:lnSpc>
                <a:spcPct val="126829"/>
              </a:lnSpc>
              <a:spcBef>
                <a:spcPts val="0"/>
              </a:spcBef>
              <a:spcAft>
                <a:spcPts val="0"/>
              </a:spcAft>
              <a:buClr>
                <a:schemeClr val="dk1"/>
              </a:buClr>
              <a:buSzPts val="1100"/>
              <a:buFont typeface="Arial"/>
              <a:buNone/>
            </a:pPr>
            <a:r>
              <a:rPr b="1" lang="ca" sz="2150">
                <a:solidFill>
                  <a:srgbClr val="3A3630"/>
                </a:solidFill>
                <a:latin typeface="Lora"/>
                <a:ea typeface="Lora"/>
                <a:cs typeface="Lora"/>
                <a:sym typeface="Lora"/>
              </a:rPr>
              <a:t>Corba d'aprenentatge pronunciada</a:t>
            </a:r>
            <a:endParaRPr b="1" sz="2150">
              <a:solidFill>
                <a:srgbClr val="3A3630"/>
              </a:solidFill>
              <a:latin typeface="Lora"/>
              <a:ea typeface="Lora"/>
              <a:cs typeface="Lora"/>
              <a:sym typeface="Lora"/>
            </a:endParaRPr>
          </a:p>
          <a:p>
            <a:pPr indent="0" lvl="0" marL="0" rtl="0" algn="ctr">
              <a:lnSpc>
                <a:spcPct val="126829"/>
              </a:lnSpc>
              <a:spcBef>
                <a:spcPts val="0"/>
              </a:spcBef>
              <a:spcAft>
                <a:spcPts val="0"/>
              </a:spcAft>
              <a:buClr>
                <a:schemeClr val="dk1"/>
              </a:buClr>
              <a:buSzPts val="1100"/>
              <a:buFont typeface="Arial"/>
              <a:buNone/>
            </a:pPr>
            <a:r>
              <a:t/>
            </a:r>
            <a:endParaRPr b="1" sz="2150">
              <a:solidFill>
                <a:srgbClr val="3A3630"/>
              </a:solidFill>
              <a:latin typeface="Lora"/>
              <a:ea typeface="Lora"/>
              <a:cs typeface="Lora"/>
              <a:sym typeface="Lora"/>
            </a:endParaRPr>
          </a:p>
          <a:p>
            <a:pPr indent="0" lvl="0" marL="0" marR="0" rtl="0" algn="ctr">
              <a:lnSpc>
                <a:spcPct val="126829"/>
              </a:lnSpc>
              <a:spcBef>
                <a:spcPts val="0"/>
              </a:spcBef>
              <a:spcAft>
                <a:spcPts val="0"/>
              </a:spcAft>
              <a:buClr>
                <a:srgbClr val="3A3630"/>
              </a:buClr>
              <a:buSzPts val="2050"/>
              <a:buFont typeface="Lora"/>
              <a:buNone/>
            </a:pPr>
            <a:r>
              <a:t/>
            </a:r>
            <a:endParaRPr b="1" sz="2150">
              <a:solidFill>
                <a:srgbClr val="3A3630"/>
              </a:solidFill>
              <a:latin typeface="Lora"/>
              <a:ea typeface="Lora"/>
              <a:cs typeface="Lora"/>
              <a:sym typeface="Lora"/>
            </a:endParaRPr>
          </a:p>
        </p:txBody>
      </p:sp>
      <p:pic>
        <p:nvPicPr>
          <p:cNvPr id="100" name="Google Shape;100;g30ca56dd608_0_0"/>
          <p:cNvPicPr preferRelativeResize="0"/>
          <p:nvPr/>
        </p:nvPicPr>
        <p:blipFill>
          <a:blip r:embed="rId4">
            <a:alphaModFix/>
          </a:blip>
          <a:stretch>
            <a:fillRect/>
          </a:stretch>
        </p:blipFill>
        <p:spPr>
          <a:xfrm>
            <a:off x="4214737" y="1564825"/>
            <a:ext cx="6200936" cy="3720549"/>
          </a:xfrm>
          <a:prstGeom prst="rect">
            <a:avLst/>
          </a:prstGeom>
          <a:noFill/>
          <a:ln>
            <a:noFill/>
          </a:ln>
        </p:spPr>
      </p:pic>
      <p:sp>
        <p:nvSpPr>
          <p:cNvPr id="101" name="Google Shape;101;g30ca56dd608_0_0"/>
          <p:cNvSpPr/>
          <p:nvPr/>
        </p:nvSpPr>
        <p:spPr>
          <a:xfrm>
            <a:off x="2536749" y="5772000"/>
            <a:ext cx="3544500" cy="3474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3A3630"/>
              </a:buClr>
              <a:buSzPts val="2150"/>
              <a:buFont typeface="Lora"/>
              <a:buNone/>
            </a:pPr>
            <a:r>
              <a:rPr lang="ca" sz="2150">
                <a:solidFill>
                  <a:srgbClr val="3A3630"/>
                </a:solidFill>
                <a:latin typeface="Lora"/>
                <a:ea typeface="Lora"/>
                <a:cs typeface="Lora"/>
                <a:sym typeface="Lora"/>
              </a:rPr>
              <a:t>Abast de la documentació</a:t>
            </a:r>
            <a:endParaRPr b="0" i="0" sz="2150" u="none" cap="none" strike="noStrike"/>
          </a:p>
        </p:txBody>
      </p:sp>
      <p:sp>
        <p:nvSpPr>
          <p:cNvPr id="102" name="Google Shape;102;g30ca56dd608_0_0"/>
          <p:cNvSpPr/>
          <p:nvPr/>
        </p:nvSpPr>
        <p:spPr>
          <a:xfrm>
            <a:off x="2536750" y="6893475"/>
            <a:ext cx="4020300" cy="3474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3A3630"/>
              </a:buClr>
              <a:buSzPts val="2150"/>
              <a:buFont typeface="Lora"/>
              <a:buNone/>
            </a:pPr>
            <a:r>
              <a:rPr lang="ca" sz="2150">
                <a:solidFill>
                  <a:srgbClr val="3A3630"/>
                </a:solidFill>
                <a:latin typeface="Lora"/>
                <a:ea typeface="Lora"/>
                <a:cs typeface="Lora"/>
                <a:sym typeface="Lora"/>
              </a:rPr>
              <a:t>Iteracions i complexitat tècnica</a:t>
            </a:r>
            <a:endParaRPr b="0" i="0" sz="2150" u="none" cap="none" strike="noStrike"/>
          </a:p>
        </p:txBody>
      </p:sp>
      <p:sp>
        <p:nvSpPr>
          <p:cNvPr id="103" name="Google Shape;103;g30ca56dd608_0_0"/>
          <p:cNvSpPr/>
          <p:nvPr/>
        </p:nvSpPr>
        <p:spPr>
          <a:xfrm>
            <a:off x="8305662" y="6893475"/>
            <a:ext cx="3544500" cy="3474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3A3630"/>
              </a:buClr>
              <a:buSzPts val="2150"/>
              <a:buFont typeface="Lora"/>
              <a:buNone/>
            </a:pPr>
            <a:r>
              <a:rPr lang="ca" sz="2150">
                <a:solidFill>
                  <a:srgbClr val="3A3630"/>
                </a:solidFill>
                <a:latin typeface="Lora"/>
                <a:ea typeface="Lora"/>
                <a:cs typeface="Lora"/>
                <a:sym typeface="Lora"/>
              </a:rPr>
              <a:t>Disciplina i rigor exigits</a:t>
            </a:r>
            <a:endParaRPr b="0" i="0" sz="2150" u="none" cap="none" strike="noStrike"/>
          </a:p>
        </p:txBody>
      </p:sp>
      <p:sp>
        <p:nvSpPr>
          <p:cNvPr id="104" name="Google Shape;104;g30ca56dd608_0_0"/>
          <p:cNvSpPr/>
          <p:nvPr/>
        </p:nvSpPr>
        <p:spPr>
          <a:xfrm>
            <a:off x="8305662" y="5772000"/>
            <a:ext cx="3544500" cy="3474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3A3630"/>
              </a:buClr>
              <a:buSzPts val="2150"/>
              <a:buFont typeface="Lora"/>
              <a:buNone/>
            </a:pPr>
            <a:r>
              <a:rPr lang="ca" sz="2150">
                <a:solidFill>
                  <a:srgbClr val="3A3630"/>
                </a:solidFill>
                <a:latin typeface="Lora"/>
                <a:ea typeface="Lora"/>
                <a:cs typeface="Lora"/>
                <a:sym typeface="Lora"/>
              </a:rPr>
              <a:t>Nombre de rols i disciplines</a:t>
            </a:r>
            <a:endParaRPr b="0" i="0" sz="215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g30ca56dd608_0_15"/>
          <p:cNvPicPr preferRelativeResize="0"/>
          <p:nvPr/>
        </p:nvPicPr>
        <p:blipFill>
          <a:blip r:embed="rId3">
            <a:alphaModFix/>
          </a:blip>
          <a:stretch>
            <a:fillRect/>
          </a:stretch>
        </p:blipFill>
        <p:spPr>
          <a:xfrm>
            <a:off x="12402225" y="7775981"/>
            <a:ext cx="2152650" cy="371475"/>
          </a:xfrm>
          <a:prstGeom prst="rect">
            <a:avLst/>
          </a:prstGeom>
          <a:noFill/>
          <a:ln>
            <a:noFill/>
          </a:ln>
        </p:spPr>
      </p:pic>
      <p:sp>
        <p:nvSpPr>
          <p:cNvPr id="111" name="Google Shape;111;g30ca56dd608_0_15"/>
          <p:cNvSpPr/>
          <p:nvPr/>
        </p:nvSpPr>
        <p:spPr>
          <a:xfrm>
            <a:off x="5305050" y="695125"/>
            <a:ext cx="4020300" cy="869700"/>
          </a:xfrm>
          <a:prstGeom prst="rect">
            <a:avLst/>
          </a:prstGeom>
          <a:noFill/>
          <a:ln>
            <a:noFill/>
          </a:ln>
        </p:spPr>
        <p:txBody>
          <a:bodyPr anchorCtr="0" anchor="t" bIns="0" lIns="0" spcFirstLastPara="1" rIns="0" wrap="square" tIns="0">
            <a:noAutofit/>
          </a:bodyPr>
          <a:lstStyle/>
          <a:p>
            <a:pPr indent="0" lvl="0" marL="0" rtl="0" algn="ctr">
              <a:lnSpc>
                <a:spcPct val="126829"/>
              </a:lnSpc>
              <a:spcBef>
                <a:spcPts val="0"/>
              </a:spcBef>
              <a:spcAft>
                <a:spcPts val="0"/>
              </a:spcAft>
              <a:buClr>
                <a:schemeClr val="dk1"/>
              </a:buClr>
              <a:buSzPts val="1100"/>
              <a:buFont typeface="Arial"/>
              <a:buNone/>
            </a:pPr>
            <a:r>
              <a:rPr b="1" lang="ca" sz="2150">
                <a:solidFill>
                  <a:srgbClr val="3A3630"/>
                </a:solidFill>
                <a:latin typeface="Lora"/>
                <a:ea typeface="Lora"/>
                <a:cs typeface="Lora"/>
                <a:sym typeface="Lora"/>
              </a:rPr>
              <a:t>No apte per projectes petits o poc estructurats</a:t>
            </a:r>
            <a:endParaRPr b="1" sz="2150">
              <a:solidFill>
                <a:srgbClr val="3A3630"/>
              </a:solidFill>
              <a:latin typeface="Lora"/>
              <a:ea typeface="Lora"/>
              <a:cs typeface="Lora"/>
              <a:sym typeface="Lora"/>
            </a:endParaRPr>
          </a:p>
          <a:p>
            <a:pPr indent="0" lvl="0" marL="0" rtl="0" algn="ctr">
              <a:lnSpc>
                <a:spcPct val="126829"/>
              </a:lnSpc>
              <a:spcBef>
                <a:spcPts val="0"/>
              </a:spcBef>
              <a:spcAft>
                <a:spcPts val="0"/>
              </a:spcAft>
              <a:buClr>
                <a:schemeClr val="dk1"/>
              </a:buClr>
              <a:buSzPts val="1100"/>
              <a:buFont typeface="Arial"/>
              <a:buNone/>
            </a:pPr>
            <a:r>
              <a:t/>
            </a:r>
            <a:endParaRPr b="1" sz="2150">
              <a:solidFill>
                <a:srgbClr val="3A3630"/>
              </a:solidFill>
              <a:latin typeface="Lora"/>
              <a:ea typeface="Lora"/>
              <a:cs typeface="Lora"/>
              <a:sym typeface="Lora"/>
            </a:endParaRPr>
          </a:p>
          <a:p>
            <a:pPr indent="0" lvl="0" marL="0" rtl="0" algn="ctr">
              <a:lnSpc>
                <a:spcPct val="126829"/>
              </a:lnSpc>
              <a:spcBef>
                <a:spcPts val="0"/>
              </a:spcBef>
              <a:spcAft>
                <a:spcPts val="0"/>
              </a:spcAft>
              <a:buClr>
                <a:schemeClr val="dk1"/>
              </a:buClr>
              <a:buSzPts val="1100"/>
              <a:buFont typeface="Arial"/>
              <a:buNone/>
            </a:pPr>
            <a:r>
              <a:t/>
            </a:r>
            <a:endParaRPr b="1" sz="2150">
              <a:solidFill>
                <a:srgbClr val="3A3630"/>
              </a:solidFill>
              <a:latin typeface="Lora"/>
              <a:ea typeface="Lora"/>
              <a:cs typeface="Lora"/>
              <a:sym typeface="Lora"/>
            </a:endParaRPr>
          </a:p>
          <a:p>
            <a:pPr indent="0" lvl="0" marL="0" rtl="0" algn="ctr">
              <a:lnSpc>
                <a:spcPct val="126829"/>
              </a:lnSpc>
              <a:spcBef>
                <a:spcPts val="0"/>
              </a:spcBef>
              <a:spcAft>
                <a:spcPts val="0"/>
              </a:spcAft>
              <a:buClr>
                <a:schemeClr val="dk1"/>
              </a:buClr>
              <a:buSzPts val="1100"/>
              <a:buFont typeface="Arial"/>
              <a:buNone/>
            </a:pPr>
            <a:r>
              <a:t/>
            </a:r>
            <a:endParaRPr b="1" sz="2150">
              <a:solidFill>
                <a:srgbClr val="3A3630"/>
              </a:solidFill>
              <a:latin typeface="Lora"/>
              <a:ea typeface="Lora"/>
              <a:cs typeface="Lora"/>
              <a:sym typeface="Lora"/>
            </a:endParaRPr>
          </a:p>
          <a:p>
            <a:pPr indent="0" lvl="0" marL="0" marR="0" rtl="0" algn="ctr">
              <a:lnSpc>
                <a:spcPct val="126829"/>
              </a:lnSpc>
              <a:spcBef>
                <a:spcPts val="0"/>
              </a:spcBef>
              <a:spcAft>
                <a:spcPts val="0"/>
              </a:spcAft>
              <a:buClr>
                <a:srgbClr val="3A3630"/>
              </a:buClr>
              <a:buSzPts val="2050"/>
              <a:buFont typeface="Lora"/>
              <a:buNone/>
            </a:pPr>
            <a:r>
              <a:t/>
            </a:r>
            <a:endParaRPr b="1" sz="2150">
              <a:solidFill>
                <a:srgbClr val="3A3630"/>
              </a:solidFill>
              <a:latin typeface="Lora"/>
              <a:ea typeface="Lora"/>
              <a:cs typeface="Lora"/>
              <a:sym typeface="Lora"/>
            </a:endParaRPr>
          </a:p>
        </p:txBody>
      </p:sp>
      <p:sp>
        <p:nvSpPr>
          <p:cNvPr id="112" name="Google Shape;112;g30ca56dd608_0_15"/>
          <p:cNvSpPr/>
          <p:nvPr/>
        </p:nvSpPr>
        <p:spPr>
          <a:xfrm>
            <a:off x="2558424" y="5772000"/>
            <a:ext cx="3544500" cy="347400"/>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3A3630"/>
              </a:buClr>
              <a:buSzPts val="2150"/>
              <a:buFont typeface="Lora"/>
              <a:buNone/>
            </a:pPr>
            <a:r>
              <a:rPr lang="ca" sz="2150">
                <a:solidFill>
                  <a:srgbClr val="3A3630"/>
                </a:solidFill>
                <a:latin typeface="Lora"/>
                <a:ea typeface="Lora"/>
                <a:cs typeface="Lora"/>
                <a:sym typeface="Lora"/>
              </a:rPr>
              <a:t>Massa complexitat i documentació</a:t>
            </a:r>
            <a:endParaRPr b="0" i="0" sz="2150" u="none" cap="none" strike="noStrike"/>
          </a:p>
        </p:txBody>
      </p:sp>
      <p:sp>
        <p:nvSpPr>
          <p:cNvPr id="113" name="Google Shape;113;g30ca56dd608_0_15"/>
          <p:cNvSpPr/>
          <p:nvPr/>
        </p:nvSpPr>
        <p:spPr>
          <a:xfrm>
            <a:off x="2320513" y="6893475"/>
            <a:ext cx="4020300" cy="347400"/>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3A3630"/>
              </a:buClr>
              <a:buSzPts val="2150"/>
              <a:buFont typeface="Lora"/>
              <a:buNone/>
            </a:pPr>
            <a:r>
              <a:rPr lang="ca" sz="2150">
                <a:solidFill>
                  <a:srgbClr val="3A3630"/>
                </a:solidFill>
                <a:latin typeface="Lora"/>
                <a:ea typeface="Lora"/>
                <a:cs typeface="Lora"/>
                <a:sym typeface="Lora"/>
              </a:rPr>
              <a:t>Dependència de la documentació</a:t>
            </a:r>
            <a:endParaRPr b="0" i="0" sz="2150" u="none" cap="none" strike="noStrike"/>
          </a:p>
        </p:txBody>
      </p:sp>
      <p:sp>
        <p:nvSpPr>
          <p:cNvPr id="114" name="Google Shape;114;g30ca56dd608_0_15"/>
          <p:cNvSpPr/>
          <p:nvPr/>
        </p:nvSpPr>
        <p:spPr>
          <a:xfrm>
            <a:off x="8581662" y="6893475"/>
            <a:ext cx="3544500" cy="347400"/>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3A3630"/>
              </a:buClr>
              <a:buSzPts val="2150"/>
              <a:buFont typeface="Lora"/>
              <a:buNone/>
            </a:pPr>
            <a:r>
              <a:rPr lang="ca" sz="2150">
                <a:solidFill>
                  <a:srgbClr val="3A3630"/>
                </a:solidFill>
                <a:latin typeface="Lora"/>
                <a:ea typeface="Lora"/>
                <a:cs typeface="Lora"/>
                <a:sym typeface="Lora"/>
              </a:rPr>
              <a:t>Disciplina i estructura</a:t>
            </a:r>
            <a:endParaRPr b="0" i="0" sz="2150" u="none" cap="none" strike="noStrike"/>
          </a:p>
        </p:txBody>
      </p:sp>
      <p:sp>
        <p:nvSpPr>
          <p:cNvPr id="115" name="Google Shape;115;g30ca56dd608_0_15"/>
          <p:cNvSpPr/>
          <p:nvPr/>
        </p:nvSpPr>
        <p:spPr>
          <a:xfrm>
            <a:off x="8305648" y="5772000"/>
            <a:ext cx="4096500" cy="347400"/>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3A3630"/>
              </a:buClr>
              <a:buSzPts val="2150"/>
              <a:buFont typeface="Lora"/>
              <a:buNone/>
            </a:pPr>
            <a:r>
              <a:rPr b="1" lang="ca" sz="2150">
                <a:solidFill>
                  <a:srgbClr val="3A3630"/>
                </a:solidFill>
                <a:latin typeface="Lora"/>
                <a:ea typeface="Lora"/>
                <a:cs typeface="Lora"/>
                <a:sym typeface="Lora"/>
              </a:rPr>
              <a:t>Nombre de rols i disciplines</a:t>
            </a:r>
            <a:endParaRPr b="1" i="0" sz="2150" u="none" cap="none" strike="noStrike"/>
          </a:p>
        </p:txBody>
      </p:sp>
      <p:pic>
        <p:nvPicPr>
          <p:cNvPr id="116" name="Google Shape;116;g30ca56dd608_0_15"/>
          <p:cNvPicPr preferRelativeResize="0"/>
          <p:nvPr/>
        </p:nvPicPr>
        <p:blipFill>
          <a:blip r:embed="rId4">
            <a:alphaModFix/>
          </a:blip>
          <a:stretch>
            <a:fillRect/>
          </a:stretch>
        </p:blipFill>
        <p:spPr>
          <a:xfrm>
            <a:off x="8581650" y="1896163"/>
            <a:ext cx="3544499" cy="3544499"/>
          </a:xfrm>
          <a:prstGeom prst="rect">
            <a:avLst/>
          </a:prstGeom>
          <a:noFill/>
          <a:ln>
            <a:noFill/>
          </a:ln>
        </p:spPr>
      </p:pic>
      <p:pic>
        <p:nvPicPr>
          <p:cNvPr id="117" name="Google Shape;117;g30ca56dd608_0_15"/>
          <p:cNvPicPr preferRelativeResize="0"/>
          <p:nvPr/>
        </p:nvPicPr>
        <p:blipFill>
          <a:blip r:embed="rId5">
            <a:alphaModFix/>
          </a:blip>
          <a:stretch>
            <a:fillRect/>
          </a:stretch>
        </p:blipFill>
        <p:spPr>
          <a:xfrm>
            <a:off x="2536750" y="1874500"/>
            <a:ext cx="3587825" cy="3587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g30ca56dd608_0_21"/>
          <p:cNvPicPr preferRelativeResize="0"/>
          <p:nvPr/>
        </p:nvPicPr>
        <p:blipFill>
          <a:blip r:embed="rId3">
            <a:alphaModFix/>
          </a:blip>
          <a:stretch>
            <a:fillRect/>
          </a:stretch>
        </p:blipFill>
        <p:spPr>
          <a:xfrm>
            <a:off x="12402225" y="7775981"/>
            <a:ext cx="2152650" cy="371475"/>
          </a:xfrm>
          <a:prstGeom prst="rect">
            <a:avLst/>
          </a:prstGeom>
          <a:noFill/>
          <a:ln>
            <a:noFill/>
          </a:ln>
        </p:spPr>
      </p:pic>
      <p:sp>
        <p:nvSpPr>
          <p:cNvPr id="124" name="Google Shape;124;g30ca56dd608_0_21"/>
          <p:cNvSpPr/>
          <p:nvPr/>
        </p:nvSpPr>
        <p:spPr>
          <a:xfrm>
            <a:off x="5305050" y="695125"/>
            <a:ext cx="4020300" cy="869700"/>
          </a:xfrm>
          <a:prstGeom prst="rect">
            <a:avLst/>
          </a:prstGeom>
          <a:noFill/>
          <a:ln>
            <a:noFill/>
          </a:ln>
        </p:spPr>
        <p:txBody>
          <a:bodyPr anchorCtr="0" anchor="t" bIns="0" lIns="0" spcFirstLastPara="1" rIns="0" wrap="square" tIns="0">
            <a:noAutofit/>
          </a:bodyPr>
          <a:lstStyle/>
          <a:p>
            <a:pPr indent="0" lvl="0" marL="0" rtl="0" algn="ctr">
              <a:lnSpc>
                <a:spcPct val="126829"/>
              </a:lnSpc>
              <a:spcBef>
                <a:spcPts val="0"/>
              </a:spcBef>
              <a:spcAft>
                <a:spcPts val="0"/>
              </a:spcAft>
              <a:buClr>
                <a:schemeClr val="dk1"/>
              </a:buClr>
              <a:buSzPts val="1100"/>
              <a:buFont typeface="Arial"/>
              <a:buNone/>
            </a:pPr>
            <a:r>
              <a:rPr b="1" lang="ca" sz="2150">
                <a:solidFill>
                  <a:srgbClr val="3A3630"/>
                </a:solidFill>
                <a:latin typeface="Lora"/>
                <a:ea typeface="Lora"/>
                <a:cs typeface="Lora"/>
                <a:sym typeface="Lora"/>
              </a:rPr>
              <a:t>Iteracions llargues</a:t>
            </a:r>
            <a:endParaRPr b="1" sz="2150">
              <a:solidFill>
                <a:srgbClr val="3A3630"/>
              </a:solidFill>
              <a:latin typeface="Lora"/>
              <a:ea typeface="Lora"/>
              <a:cs typeface="Lora"/>
              <a:sym typeface="Lora"/>
            </a:endParaRPr>
          </a:p>
          <a:p>
            <a:pPr indent="0" lvl="0" marL="0" rtl="0" algn="ctr">
              <a:lnSpc>
                <a:spcPct val="126829"/>
              </a:lnSpc>
              <a:spcBef>
                <a:spcPts val="0"/>
              </a:spcBef>
              <a:spcAft>
                <a:spcPts val="0"/>
              </a:spcAft>
              <a:buClr>
                <a:schemeClr val="dk1"/>
              </a:buClr>
              <a:buSzPts val="1100"/>
              <a:buFont typeface="Arial"/>
              <a:buNone/>
            </a:pPr>
            <a:r>
              <a:t/>
            </a:r>
            <a:endParaRPr b="1" sz="2150">
              <a:solidFill>
                <a:srgbClr val="3A3630"/>
              </a:solidFill>
              <a:latin typeface="Lora"/>
              <a:ea typeface="Lora"/>
              <a:cs typeface="Lora"/>
              <a:sym typeface="Lora"/>
            </a:endParaRPr>
          </a:p>
          <a:p>
            <a:pPr indent="0" lvl="0" marL="0" rtl="0" algn="ctr">
              <a:lnSpc>
                <a:spcPct val="126829"/>
              </a:lnSpc>
              <a:spcBef>
                <a:spcPts val="0"/>
              </a:spcBef>
              <a:spcAft>
                <a:spcPts val="0"/>
              </a:spcAft>
              <a:buClr>
                <a:schemeClr val="dk1"/>
              </a:buClr>
              <a:buSzPts val="1100"/>
              <a:buFont typeface="Arial"/>
              <a:buNone/>
            </a:pPr>
            <a:r>
              <a:t/>
            </a:r>
            <a:endParaRPr b="1" sz="2150">
              <a:solidFill>
                <a:srgbClr val="3A3630"/>
              </a:solidFill>
              <a:latin typeface="Lora"/>
              <a:ea typeface="Lora"/>
              <a:cs typeface="Lora"/>
              <a:sym typeface="Lora"/>
            </a:endParaRPr>
          </a:p>
          <a:p>
            <a:pPr indent="0" lvl="0" marL="0" rtl="0" algn="ctr">
              <a:lnSpc>
                <a:spcPct val="126829"/>
              </a:lnSpc>
              <a:spcBef>
                <a:spcPts val="0"/>
              </a:spcBef>
              <a:spcAft>
                <a:spcPts val="0"/>
              </a:spcAft>
              <a:buClr>
                <a:schemeClr val="dk1"/>
              </a:buClr>
              <a:buSzPts val="1100"/>
              <a:buFont typeface="Arial"/>
              <a:buNone/>
            </a:pPr>
            <a:r>
              <a:t/>
            </a:r>
            <a:endParaRPr b="1" sz="2150">
              <a:solidFill>
                <a:srgbClr val="3A3630"/>
              </a:solidFill>
              <a:latin typeface="Lora"/>
              <a:ea typeface="Lora"/>
              <a:cs typeface="Lora"/>
              <a:sym typeface="Lora"/>
            </a:endParaRPr>
          </a:p>
          <a:p>
            <a:pPr indent="0" lvl="0" marL="0" marR="0" rtl="0" algn="ctr">
              <a:lnSpc>
                <a:spcPct val="126829"/>
              </a:lnSpc>
              <a:spcBef>
                <a:spcPts val="0"/>
              </a:spcBef>
              <a:spcAft>
                <a:spcPts val="0"/>
              </a:spcAft>
              <a:buClr>
                <a:srgbClr val="3A3630"/>
              </a:buClr>
              <a:buSzPts val="2050"/>
              <a:buFont typeface="Lora"/>
              <a:buNone/>
            </a:pPr>
            <a:r>
              <a:t/>
            </a:r>
            <a:endParaRPr b="1" sz="2150">
              <a:solidFill>
                <a:srgbClr val="3A3630"/>
              </a:solidFill>
              <a:latin typeface="Lora"/>
              <a:ea typeface="Lora"/>
              <a:cs typeface="Lora"/>
              <a:sym typeface="Lora"/>
            </a:endParaRPr>
          </a:p>
        </p:txBody>
      </p:sp>
      <p:sp>
        <p:nvSpPr>
          <p:cNvPr id="125" name="Google Shape;125;g30ca56dd608_0_21"/>
          <p:cNvSpPr/>
          <p:nvPr/>
        </p:nvSpPr>
        <p:spPr>
          <a:xfrm>
            <a:off x="5542949" y="5696600"/>
            <a:ext cx="3544500" cy="347400"/>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3A3630"/>
              </a:buClr>
              <a:buSzPts val="2150"/>
              <a:buFont typeface="Lora"/>
              <a:buNone/>
            </a:pPr>
            <a:r>
              <a:rPr lang="ca" sz="2150">
                <a:solidFill>
                  <a:srgbClr val="3A3630"/>
                </a:solidFill>
                <a:latin typeface="Lora"/>
                <a:ea typeface="Lora"/>
                <a:cs typeface="Lora"/>
                <a:sym typeface="Lora"/>
              </a:rPr>
              <a:t>Desconnexió amb les necessitats de l'usuari</a:t>
            </a:r>
            <a:endParaRPr b="0" i="0" sz="2150" u="none" cap="none" strike="noStrike"/>
          </a:p>
        </p:txBody>
      </p:sp>
      <p:sp>
        <p:nvSpPr>
          <p:cNvPr id="126" name="Google Shape;126;g30ca56dd608_0_21"/>
          <p:cNvSpPr/>
          <p:nvPr/>
        </p:nvSpPr>
        <p:spPr>
          <a:xfrm>
            <a:off x="2536750" y="6893475"/>
            <a:ext cx="4020300" cy="347400"/>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3A3630"/>
              </a:buClr>
              <a:buSzPts val="2150"/>
              <a:buFont typeface="Lora"/>
              <a:buNone/>
            </a:pPr>
            <a:r>
              <a:rPr lang="ca" sz="2150">
                <a:solidFill>
                  <a:srgbClr val="3A3630"/>
                </a:solidFill>
                <a:latin typeface="Lora"/>
                <a:ea typeface="Lora"/>
                <a:cs typeface="Lora"/>
                <a:sym typeface="Lora"/>
              </a:rPr>
              <a:t>Augment del risc de desalineació amb l'objectiu</a:t>
            </a:r>
            <a:endParaRPr b="0" i="0" sz="2150" u="none" cap="none" strike="noStrike"/>
          </a:p>
        </p:txBody>
      </p:sp>
      <p:sp>
        <p:nvSpPr>
          <p:cNvPr id="127" name="Google Shape;127;g30ca56dd608_0_21"/>
          <p:cNvSpPr/>
          <p:nvPr/>
        </p:nvSpPr>
        <p:spPr>
          <a:xfrm>
            <a:off x="8305662" y="6893475"/>
            <a:ext cx="3544500" cy="347400"/>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3A3630"/>
              </a:buClr>
              <a:buSzPts val="2150"/>
              <a:buFont typeface="Lora"/>
              <a:buNone/>
            </a:pPr>
            <a:r>
              <a:rPr lang="ca" sz="2150">
                <a:solidFill>
                  <a:srgbClr val="3A3630"/>
                </a:solidFill>
                <a:latin typeface="Lora"/>
                <a:ea typeface="Lora"/>
                <a:cs typeface="Lora"/>
                <a:sym typeface="Lora"/>
              </a:rPr>
              <a:t>Impacte en la motivació de l'equip i la qualitat</a:t>
            </a:r>
            <a:endParaRPr b="0" i="0" sz="2150" u="none" cap="none" strike="noStrike"/>
          </a:p>
        </p:txBody>
      </p:sp>
      <p:pic>
        <p:nvPicPr>
          <p:cNvPr id="128" name="Google Shape;128;g30ca56dd608_0_21"/>
          <p:cNvPicPr preferRelativeResize="0"/>
          <p:nvPr/>
        </p:nvPicPr>
        <p:blipFill>
          <a:blip r:embed="rId4">
            <a:alphaModFix/>
          </a:blip>
          <a:stretch>
            <a:fillRect/>
          </a:stretch>
        </p:blipFill>
        <p:spPr>
          <a:xfrm>
            <a:off x="5410850" y="1502000"/>
            <a:ext cx="3808699" cy="380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g30dfe11d21b_0_58"/>
          <p:cNvPicPr preferRelativeResize="0"/>
          <p:nvPr/>
        </p:nvPicPr>
        <p:blipFill>
          <a:blip r:embed="rId3">
            <a:alphaModFix/>
          </a:blip>
          <a:stretch>
            <a:fillRect/>
          </a:stretch>
        </p:blipFill>
        <p:spPr>
          <a:xfrm>
            <a:off x="12358525" y="7761406"/>
            <a:ext cx="2152650" cy="371475"/>
          </a:xfrm>
          <a:prstGeom prst="rect">
            <a:avLst/>
          </a:prstGeom>
          <a:noFill/>
          <a:ln>
            <a:noFill/>
          </a:ln>
        </p:spPr>
      </p:pic>
      <p:sp>
        <p:nvSpPr>
          <p:cNvPr id="135" name="Google Shape;135;g30dfe11d21b_0_58"/>
          <p:cNvSpPr/>
          <p:nvPr/>
        </p:nvSpPr>
        <p:spPr>
          <a:xfrm>
            <a:off x="705277" y="650032"/>
            <a:ext cx="6568200" cy="605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8512F"/>
              </a:buClr>
              <a:buSzPts val="3800"/>
              <a:buFont typeface="Lora"/>
              <a:buNone/>
            </a:pPr>
            <a:r>
              <a:rPr lang="ca" sz="3800">
                <a:solidFill>
                  <a:srgbClr val="38512F"/>
                </a:solidFill>
                <a:latin typeface="Lora"/>
                <a:ea typeface="Lora"/>
                <a:cs typeface="Lora"/>
                <a:sym typeface="Lora"/>
              </a:rPr>
              <a:t>Bibliografia</a:t>
            </a:r>
            <a:endParaRPr b="0" i="0" sz="3800" u="none" cap="none" strike="noStrike"/>
          </a:p>
        </p:txBody>
      </p:sp>
      <p:sp>
        <p:nvSpPr>
          <p:cNvPr id="136" name="Google Shape;136;g30dfe11d21b_0_58"/>
          <p:cNvSpPr txBox="1"/>
          <p:nvPr/>
        </p:nvSpPr>
        <p:spPr>
          <a:xfrm>
            <a:off x="771975" y="1587650"/>
            <a:ext cx="13284000" cy="53748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Char char="●"/>
            </a:pPr>
            <a:r>
              <a:rPr b="1" lang="ca" sz="1800">
                <a:solidFill>
                  <a:schemeClr val="dk1"/>
                </a:solidFill>
              </a:rPr>
              <a:t>FourWeekMBA - Rational Unified Process: </a:t>
            </a:r>
            <a:r>
              <a:rPr b="1" lang="ca" sz="1800" u="sng">
                <a:solidFill>
                  <a:srgbClr val="1155CC"/>
                </a:solidFill>
                <a:hlinkClick r:id="rId4">
                  <a:extLst>
                    <a:ext uri="{A12FA001-AC4F-418D-AE19-62706E023703}">
                      <ahyp:hlinkClr val="tx"/>
                    </a:ext>
                  </a:extLst>
                </a:hlinkClick>
              </a:rPr>
              <a:t>https://fourweekmba.com/rational-unified-process/</a:t>
            </a:r>
            <a:endParaRPr sz="2100"/>
          </a:p>
          <a:p>
            <a:pPr indent="-361950" lvl="0" marL="457200" rtl="0" algn="l">
              <a:lnSpc>
                <a:spcPct val="115000"/>
              </a:lnSpc>
              <a:spcBef>
                <a:spcPts val="0"/>
              </a:spcBef>
              <a:spcAft>
                <a:spcPts val="0"/>
              </a:spcAft>
              <a:buSzPts val="2100"/>
              <a:buChar char="●"/>
            </a:pPr>
            <a:r>
              <a:rPr b="1" lang="ca" sz="1800">
                <a:solidFill>
                  <a:schemeClr val="dk1"/>
                </a:solidFill>
              </a:rPr>
              <a:t>PMI BIS Consultancy - Mastering RUP: </a:t>
            </a:r>
            <a:r>
              <a:rPr b="1" lang="ca" sz="1800" u="sng">
                <a:solidFill>
                  <a:srgbClr val="1155CC"/>
                </a:solidFill>
                <a:hlinkClick r:id="rId5">
                  <a:extLst>
                    <a:ext uri="{A12FA001-AC4F-418D-AE19-62706E023703}">
                      <ahyp:hlinkClr val="tx"/>
                    </a:ext>
                  </a:extLst>
                </a:hlinkClick>
              </a:rPr>
              <a:t>https://pmiuk.co.uk/mastering-rup-a-comprehensive-guide-to-phases-roles-and-best-practices/</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ca" sz="1800">
                <a:solidFill>
                  <a:schemeClr val="dk1"/>
                </a:solidFill>
              </a:rPr>
              <a:t>How to Fail with Rational Unified Process: Seven Steps to Pain and Suffering: </a:t>
            </a:r>
            <a:r>
              <a:rPr b="1" lang="ca" sz="1800" u="sng">
                <a:solidFill>
                  <a:srgbClr val="1155CC"/>
                </a:solidFill>
                <a:hlinkClick r:id="rId6">
                  <a:extLst>
                    <a:ext uri="{A12FA001-AC4F-418D-AE19-62706E023703}">
                      <ahyp:hlinkClr val="tx"/>
                    </a:ext>
                  </a:extLst>
                </a:hlinkClick>
              </a:rPr>
              <a:t>https://www.scruminc.com/how-to-fail-with-rational-unified/</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ca" sz="1800">
                <a:solidFill>
                  <a:schemeClr val="dk1"/>
                </a:solidFill>
              </a:rPr>
              <a:t>Learning Curve Effect on the Global Variable Renewable Energy Deployment: </a:t>
            </a:r>
            <a:r>
              <a:rPr b="1" lang="ca" sz="1800" u="sng">
                <a:solidFill>
                  <a:srgbClr val="0563C1"/>
                </a:solidFill>
                <a:hlinkClick r:id="rId7">
                  <a:extLst>
                    <a:ext uri="{A12FA001-AC4F-418D-AE19-62706E023703}">
                      <ahyp:hlinkClr val="tx"/>
                    </a:ext>
                  </a:extLst>
                </a:hlinkClick>
              </a:rPr>
              <a:t>https://towardsdatascience.com/learning-curve-effect-on-the-global-variable-renewable-energy-deployment-73d1e28da390</a:t>
            </a:r>
            <a:r>
              <a:rPr b="1" lang="ca" sz="1800">
                <a:solidFill>
                  <a:srgbClr val="3A3630"/>
                </a:solidFill>
              </a:rPr>
              <a:t> </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ca" sz="1800">
                <a:solidFill>
                  <a:schemeClr val="dk1"/>
                </a:solidFill>
              </a:rPr>
              <a:t>Understanding the Unified Process (UP): </a:t>
            </a:r>
            <a:r>
              <a:rPr b="1" lang="ca" sz="1800" u="sng">
                <a:solidFill>
                  <a:srgbClr val="1155CC"/>
                </a:solidFill>
                <a:highlight>
                  <a:srgbClr val="FFFFFF"/>
                </a:highlight>
                <a:hlinkClick r:id="rId8">
                  <a:extLst>
                    <a:ext uri="{A12FA001-AC4F-418D-AE19-62706E023703}">
                      <ahyp:hlinkClr val="tx"/>
                    </a:ext>
                  </a:extLst>
                </a:hlinkClick>
              </a:rPr>
              <a:t>https://www.methodsandtools.com/archive/archive.php?id=32</a:t>
            </a:r>
            <a:endParaRPr b="1" sz="1800">
              <a:solidFill>
                <a:schemeClr val="dk1"/>
              </a:solidFill>
            </a:endParaRPr>
          </a:p>
          <a:p>
            <a:pPr indent="-298450" lvl="0" marL="457200" rtl="0" algn="l">
              <a:lnSpc>
                <a:spcPct val="115000"/>
              </a:lnSpc>
              <a:spcBef>
                <a:spcPts val="0"/>
              </a:spcBef>
              <a:spcAft>
                <a:spcPts val="0"/>
              </a:spcAft>
              <a:buClr>
                <a:schemeClr val="dk1"/>
              </a:buClr>
              <a:buSzPts val="1100"/>
              <a:buChar char="●"/>
            </a:pPr>
            <a:r>
              <a:rPr b="1" lang="ca" sz="1800">
                <a:solidFill>
                  <a:schemeClr val="dk1"/>
                </a:solidFill>
              </a:rPr>
              <a:t>Comparing Waterfall and Rational Process: </a:t>
            </a:r>
            <a:r>
              <a:rPr b="1" lang="ca" sz="1700" u="sng">
                <a:solidFill>
                  <a:schemeClr val="hlink"/>
                </a:solidFill>
                <a:latin typeface="Open Sans"/>
                <a:ea typeface="Open Sans"/>
                <a:cs typeface="Open Sans"/>
                <a:sym typeface="Open Sans"/>
                <a:hlinkClick r:id="rId9"/>
              </a:rPr>
              <a:t>https://theagileblueprint.wordpress.com/2011/03/02/comparing-waterfall-and-rational-unified-process/</a:t>
            </a:r>
            <a:endParaRPr b="1" sz="1800">
              <a:solidFill>
                <a:schemeClr val="dk1"/>
              </a:solidFill>
            </a:endParaRPr>
          </a:p>
          <a:p>
            <a:pPr indent="-342900" lvl="0" marL="457200" rtl="0" algn="l">
              <a:lnSpc>
                <a:spcPct val="126829"/>
              </a:lnSpc>
              <a:spcBef>
                <a:spcPts val="0"/>
              </a:spcBef>
              <a:spcAft>
                <a:spcPts val="0"/>
              </a:spcAft>
              <a:buClr>
                <a:schemeClr val="dk1"/>
              </a:buClr>
              <a:buSzPts val="1800"/>
              <a:buChar char="●"/>
            </a:pPr>
            <a:r>
              <a:rPr b="1" lang="ca" sz="1700">
                <a:solidFill>
                  <a:schemeClr val="dk1"/>
                </a:solidFill>
                <a:latin typeface="Open Sans"/>
                <a:ea typeface="Open Sans"/>
                <a:cs typeface="Open Sans"/>
                <a:sym typeface="Open Sans"/>
              </a:rPr>
              <a:t>Martin Fowler - New Methodology:</a:t>
            </a:r>
            <a:r>
              <a:rPr b="1" lang="ca" sz="1700">
                <a:solidFill>
                  <a:srgbClr val="3A3630"/>
                </a:solidFill>
                <a:latin typeface="Open Sans"/>
                <a:ea typeface="Open Sans"/>
                <a:cs typeface="Open Sans"/>
                <a:sym typeface="Open Sans"/>
              </a:rPr>
              <a:t> </a:t>
            </a:r>
            <a:r>
              <a:rPr b="1" lang="ca" sz="1700" u="sng">
                <a:solidFill>
                  <a:schemeClr val="hlink"/>
                </a:solidFill>
                <a:latin typeface="Open Sans"/>
                <a:ea typeface="Open Sans"/>
                <a:cs typeface="Open Sans"/>
                <a:sym typeface="Open Sans"/>
                <a:hlinkClick r:id="rId10"/>
              </a:rPr>
              <a:t>https://www.martinfowler.com/articles/newMethodology.html</a:t>
            </a:r>
            <a:endParaRPr b="1" sz="1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2024-10-18T15:32:05Z</dcterms:created>
  <dc:creator>PptxGenJS</dc:creator>
</cp:coreProperties>
</file>